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5" r:id="rId4"/>
    <p:sldId id="286" r:id="rId5"/>
    <p:sldId id="287" r:id="rId6"/>
    <p:sldId id="268" r:id="rId7"/>
    <p:sldId id="269" r:id="rId8"/>
    <p:sldId id="270" r:id="rId9"/>
    <p:sldId id="271" r:id="rId10"/>
    <p:sldId id="272" r:id="rId11"/>
    <p:sldId id="288" r:id="rId12"/>
    <p:sldId id="290" r:id="rId13"/>
    <p:sldId id="291" r:id="rId14"/>
    <p:sldId id="274" r:id="rId15"/>
    <p:sldId id="275" r:id="rId16"/>
    <p:sldId id="276" r:id="rId17"/>
    <p:sldId id="277" r:id="rId18"/>
    <p:sldId id="278" r:id="rId19"/>
    <p:sldId id="279" r:id="rId20"/>
    <p:sldId id="292" r:id="rId21"/>
    <p:sldId id="294" r:id="rId22"/>
    <p:sldId id="299" r:id="rId23"/>
    <p:sldId id="300" r:id="rId24"/>
    <p:sldId id="301" r:id="rId25"/>
    <p:sldId id="293" r:id="rId26"/>
    <p:sldId id="295" r:id="rId27"/>
    <p:sldId id="296" r:id="rId28"/>
    <p:sldId id="297" r:id="rId29"/>
    <p:sldId id="310" r:id="rId30"/>
    <p:sldId id="311" r:id="rId31"/>
    <p:sldId id="313" r:id="rId32"/>
    <p:sldId id="302" r:id="rId33"/>
    <p:sldId id="305" r:id="rId34"/>
    <p:sldId id="306" r:id="rId35"/>
    <p:sldId id="307" r:id="rId36"/>
    <p:sldId id="308" r:id="rId37"/>
    <p:sldId id="309" r:id="rId38"/>
    <p:sldId id="304" r:id="rId39"/>
    <p:sldId id="26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90" autoAdjust="0"/>
  </p:normalViewPr>
  <p:slideViewPr>
    <p:cSldViewPr>
      <p:cViewPr varScale="1">
        <p:scale>
          <a:sx n="56" d="100"/>
          <a:sy n="56" d="100"/>
        </p:scale>
        <p:origin x="8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06DE-4AC6-4D7D-B5BA-6B3D334E0F6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b="1" dirty="0" err="1"/>
              <a:t>Tehnologij</a:t>
            </a:r>
            <a:r>
              <a:rPr lang="sr-Latn-C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spajanja</a:t>
            </a:r>
            <a:r>
              <a:rPr lang="en-US" b="1" dirty="0"/>
              <a:t> </a:t>
            </a:r>
            <a:r>
              <a:rPr lang="en-US" b="1" dirty="0" err="1"/>
              <a:t>savremenih</a:t>
            </a:r>
            <a:r>
              <a:rPr lang="en-US" b="1" dirty="0"/>
              <a:t> </a:t>
            </a:r>
            <a:r>
              <a:rPr lang="en-US" b="1" dirty="0" err="1"/>
              <a:t>materijala</a:t>
            </a:r>
            <a:br>
              <a:rPr lang="en-US" b="1" dirty="0"/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/>
              <a:t>MIG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jednosmerna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, </a:t>
            </a:r>
            <a:r>
              <a:rPr lang="en-US" dirty="0" err="1"/>
              <a:t>obratne</a:t>
            </a:r>
            <a:r>
              <a:rPr lang="en-US" dirty="0"/>
              <a:t> </a:t>
            </a:r>
            <a:r>
              <a:rPr lang="en-US" dirty="0" err="1"/>
              <a:t>polarnosti</a:t>
            </a:r>
            <a:endParaRPr lang="en-US" dirty="0"/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REL </a:t>
            </a:r>
            <a:r>
              <a:rPr lang="en-US" dirty="0" err="1"/>
              <a:t>i</a:t>
            </a:r>
            <a:r>
              <a:rPr lang="en-US" dirty="0"/>
              <a:t> TIG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debljine</a:t>
            </a:r>
            <a:r>
              <a:rPr lang="en-US" dirty="0"/>
              <a:t> do 10 mm se 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dirty="0" err="1"/>
              <a:t>predgreva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250-300</a:t>
            </a:r>
            <a:r>
              <a:rPr lang="en-US" baseline="30000" dirty="0"/>
              <a:t>o</a:t>
            </a:r>
            <a:r>
              <a:rPr lang="en-US" dirty="0"/>
              <a:t>C, a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  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se </a:t>
            </a:r>
            <a:r>
              <a:rPr lang="en-US" dirty="0" err="1"/>
              <a:t>predgreva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 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dirty="0" err="1"/>
              <a:t>višim</a:t>
            </a:r>
            <a:r>
              <a:rPr lang="en-US" dirty="0"/>
              <a:t> </a:t>
            </a:r>
            <a:r>
              <a:rPr lang="en-US" dirty="0" err="1"/>
              <a:t>temperaturama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naknadno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dirty="0" err="1"/>
              <a:t>zagrevaju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69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* </a:t>
            </a:r>
            <a:r>
              <a:rPr lang="en-US" b="1" i="1" u="sng" dirty="0" err="1"/>
              <a:t>Generalno</a:t>
            </a:r>
            <a:r>
              <a:rPr lang="en-US" dirty="0"/>
              <a:t>: </a:t>
            </a:r>
          </a:p>
          <a:p>
            <a:pPr>
              <a:buFontTx/>
              <a:buChar char="-"/>
            </a:pPr>
            <a:r>
              <a:rPr lang="en-US" dirty="0" err="1"/>
              <a:t>Preporučljivo</a:t>
            </a:r>
            <a:r>
              <a:rPr lang="en-US" dirty="0"/>
              <a:t> je </a:t>
            </a:r>
            <a:r>
              <a:rPr lang="en-US" dirty="0" err="1"/>
              <a:t>iskivanje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niske</a:t>
            </a:r>
            <a:r>
              <a:rPr lang="en-US" dirty="0"/>
              <a:t> </a:t>
            </a:r>
            <a:r>
              <a:rPr lang="en-US" dirty="0" err="1"/>
              <a:t>čvrstoće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(~50 % OM)</a:t>
            </a:r>
          </a:p>
          <a:p>
            <a:pPr>
              <a:buFontTx/>
              <a:buChar char="-"/>
            </a:pPr>
            <a:r>
              <a:rPr lang="en-US" dirty="0"/>
              <a:t>Time se </a:t>
            </a:r>
            <a:r>
              <a:rPr lang="en-US" dirty="0" err="1"/>
              <a:t>eliminiše</a:t>
            </a:r>
            <a:r>
              <a:rPr lang="en-US" dirty="0"/>
              <a:t> </a:t>
            </a:r>
            <a:r>
              <a:rPr lang="en-US" dirty="0" err="1"/>
              <a:t>poroznost</a:t>
            </a:r>
            <a:r>
              <a:rPr lang="en-US" dirty="0"/>
              <a:t>, </a:t>
            </a:r>
            <a:r>
              <a:rPr lang="en-US" dirty="0" err="1"/>
              <a:t>smanjuje</a:t>
            </a:r>
            <a:r>
              <a:rPr lang="en-US" dirty="0"/>
              <a:t> </a:t>
            </a:r>
            <a:r>
              <a:rPr lang="en-US" dirty="0" err="1"/>
              <a:t>veličina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,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čvrstoća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deformabilnost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postići</a:t>
            </a:r>
            <a:r>
              <a:rPr lang="en-US" dirty="0"/>
              <a:t> </a:t>
            </a:r>
            <a:r>
              <a:rPr lang="en-US" dirty="0" err="1"/>
              <a:t>čvrstoća</a:t>
            </a:r>
            <a:r>
              <a:rPr lang="en-US" dirty="0"/>
              <a:t> ~ </a:t>
            </a:r>
            <a:r>
              <a:rPr lang="en-US" dirty="0" err="1"/>
              <a:t>kao</a:t>
            </a:r>
            <a:r>
              <a:rPr lang="en-US" dirty="0"/>
              <a:t> OM.</a:t>
            </a:r>
          </a:p>
          <a:p>
            <a:pPr>
              <a:buFontTx/>
              <a:buChar char="-"/>
            </a:pP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zaštitnog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gasa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temp.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predgrevanja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(TIG, MIG)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17" t="25000" r="17789" b="14583"/>
          <a:stretch/>
        </p:blipFill>
        <p:spPr>
          <a:xfrm>
            <a:off x="3092669" y="3276601"/>
            <a:ext cx="605133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6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5417312" cy="5334000"/>
          </a:xfrm>
        </p:spPr>
        <p:txBody>
          <a:bodyPr/>
          <a:lstStyle/>
          <a:p>
            <a:r>
              <a:rPr lang="en-US" dirty="0" err="1"/>
              <a:t>Mesing</a:t>
            </a:r>
            <a:r>
              <a:rPr lang="en-US" dirty="0"/>
              <a:t> je </a:t>
            </a:r>
            <a:r>
              <a:rPr lang="en-US" dirty="0" err="1"/>
              <a:t>legura</a:t>
            </a:r>
            <a:r>
              <a:rPr lang="en-US" dirty="0"/>
              <a:t> </a:t>
            </a:r>
            <a:r>
              <a:rPr lang="en-US" dirty="0" err="1"/>
              <a:t>bakra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cinka</a:t>
            </a:r>
            <a:r>
              <a:rPr lang="en-US" dirty="0"/>
              <a:t> (do 45 % Zn; </a:t>
            </a:r>
            <a:r>
              <a:rPr lang="en-US" dirty="0" err="1"/>
              <a:t>najmanje</a:t>
            </a:r>
            <a:r>
              <a:rPr lang="en-US" dirty="0"/>
              <a:t> 55 % Cu).</a:t>
            </a:r>
          </a:p>
          <a:p>
            <a:r>
              <a:rPr lang="en-US" dirty="0" err="1"/>
              <a:t>Cink</a:t>
            </a:r>
            <a:r>
              <a:rPr lang="en-US" dirty="0"/>
              <a:t> je </a:t>
            </a:r>
            <a:r>
              <a:rPr lang="en-US" dirty="0" err="1"/>
              <a:t>supstitucijski</a:t>
            </a:r>
            <a:r>
              <a:rPr lang="en-US" dirty="0"/>
              <a:t> element (</a:t>
            </a:r>
            <a:r>
              <a:rPr lang="en-US" dirty="0" err="1"/>
              <a:t>zamenjuje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u </a:t>
            </a:r>
            <a:r>
              <a:rPr lang="en-US" dirty="0" err="1"/>
              <a:t>kristalnoj</a:t>
            </a:r>
            <a:r>
              <a:rPr lang="en-US" dirty="0"/>
              <a:t> </a:t>
            </a:r>
            <a:r>
              <a:rPr lang="en-US" dirty="0" err="1"/>
              <a:t>rešetci</a:t>
            </a:r>
            <a:r>
              <a:rPr lang="en-US" dirty="0"/>
              <a:t>) – </a:t>
            </a:r>
            <a:r>
              <a:rPr lang="en-US" dirty="0" err="1"/>
              <a:t>rezultat</a:t>
            </a:r>
            <a:r>
              <a:rPr lang="en-US" dirty="0"/>
              <a:t> je </a:t>
            </a:r>
            <a:r>
              <a:rPr lang="en-US" dirty="0" err="1"/>
              <a:t>rastvarajuće</a:t>
            </a:r>
            <a:r>
              <a:rPr lang="en-US" dirty="0"/>
              <a:t> </a:t>
            </a:r>
            <a:r>
              <a:rPr lang="en-US" dirty="0" err="1"/>
              <a:t>ojačavanje</a:t>
            </a:r>
            <a:r>
              <a:rPr lang="en-US" dirty="0"/>
              <a:t> </a:t>
            </a:r>
            <a:r>
              <a:rPr lang="en-US" dirty="0" err="1"/>
              <a:t>bakra</a:t>
            </a:r>
            <a:r>
              <a:rPr lang="en-US" dirty="0"/>
              <a:t>.</a:t>
            </a:r>
          </a:p>
        </p:txBody>
      </p:sp>
      <p:pic>
        <p:nvPicPr>
          <p:cNvPr id="4" name="Picture 2" descr="F1030005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grayscl/>
          </a:blip>
          <a:srcRect/>
          <a:stretch>
            <a:fillRect/>
          </a:stretch>
        </p:blipFill>
        <p:spPr bwMode="auto">
          <a:xfrm>
            <a:off x="3505200" y="5016500"/>
            <a:ext cx="27432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1030004"/>
          <p:cNvPicPr>
            <a:picLocks noChangeAspect="1" noChangeArrowheads="1"/>
          </p:cNvPicPr>
          <p:nvPr/>
        </p:nvPicPr>
        <p:blipFill>
          <a:blip r:embed="rId3" cstate="email">
            <a:lum bright="6000" contrast="12000"/>
            <a:grayscl/>
          </a:blip>
          <a:srcRect/>
          <a:stretch>
            <a:fillRect/>
          </a:stretch>
        </p:blipFill>
        <p:spPr bwMode="auto">
          <a:xfrm>
            <a:off x="6324600" y="4978400"/>
            <a:ext cx="2819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04800"/>
            <a:ext cx="3213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7239000" y="457200"/>
            <a:ext cx="152400" cy="2743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772400" y="914400"/>
            <a:ext cx="152400" cy="2286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0" y="3276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/>
              <a:t>Mesing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plastičnu</a:t>
            </a:r>
            <a:r>
              <a:rPr lang="en-US" sz="2400" dirty="0"/>
              <a:t> </a:t>
            </a:r>
            <a:r>
              <a:rPr lang="en-US" sz="2400" dirty="0" err="1"/>
              <a:t>preradu</a:t>
            </a:r>
            <a:r>
              <a:rPr lang="en-US" sz="2400" dirty="0"/>
              <a:t> (</a:t>
            </a:r>
            <a:r>
              <a:rPr lang="en-US" sz="2400" dirty="0" err="1"/>
              <a:t>oko</a:t>
            </a:r>
            <a:r>
              <a:rPr lang="en-US" sz="2400" dirty="0"/>
              <a:t> 30 % Zn)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200" y="32766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Mesing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livenje</a:t>
            </a:r>
            <a:r>
              <a:rPr lang="en-US" sz="2400" dirty="0"/>
              <a:t> (</a:t>
            </a:r>
            <a:r>
              <a:rPr lang="en-US" sz="2400" dirty="0" err="1"/>
              <a:t>oko</a:t>
            </a:r>
            <a:r>
              <a:rPr lang="en-US" sz="2400" dirty="0"/>
              <a:t> 45% Zn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8382000" y="4495800"/>
            <a:ext cx="381000" cy="381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3338497">
            <a:off x="5544076" y="4601527"/>
            <a:ext cx="457200" cy="3810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5410200" cy="1506854"/>
          </a:xfrm>
        </p:spPr>
        <p:txBody>
          <a:bodyPr>
            <a:normAutofit/>
          </a:bodyPr>
          <a:lstStyle/>
          <a:p>
            <a:r>
              <a:rPr lang="en-US" u="sng" dirty="0" err="1"/>
              <a:t>Mesing</a:t>
            </a:r>
            <a:r>
              <a:rPr lang="en-US" u="sng" dirty="0"/>
              <a:t> (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niklovo</a:t>
            </a:r>
            <a:r>
              <a:rPr lang="en-US" u="sng" dirty="0"/>
              <a:t> </a:t>
            </a:r>
            <a:r>
              <a:rPr lang="en-US" u="sng" dirty="0" err="1"/>
              <a:t>srebro</a:t>
            </a:r>
            <a:r>
              <a:rPr lang="en-US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297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Osobine</a:t>
            </a:r>
            <a:r>
              <a:rPr lang="en-US" dirty="0"/>
              <a:t> </a:t>
            </a:r>
            <a:r>
              <a:rPr lang="en-US" dirty="0" err="1"/>
              <a:t>mesinga</a:t>
            </a:r>
            <a:r>
              <a:rPr lang="en-US" dirty="0"/>
              <a:t>: </a:t>
            </a:r>
            <a:r>
              <a:rPr lang="en-US" dirty="0" err="1"/>
              <a:t>otpornost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koroziju</a:t>
            </a:r>
            <a:r>
              <a:rPr lang="en-US" dirty="0"/>
              <a:t> (</a:t>
            </a:r>
            <a:r>
              <a:rPr lang="en-US" dirty="0" err="1"/>
              <a:t>bolja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l-GR" dirty="0"/>
              <a:t>α</a:t>
            </a:r>
            <a:r>
              <a:rPr lang="en-US" dirty="0"/>
              <a:t>), dobra </a:t>
            </a:r>
            <a:r>
              <a:rPr lang="en-US" dirty="0" err="1"/>
              <a:t>obradivost</a:t>
            </a:r>
            <a:r>
              <a:rPr lang="en-US" dirty="0"/>
              <a:t> </a:t>
            </a:r>
            <a:r>
              <a:rPr lang="en-US" dirty="0" err="1"/>
              <a:t>rezanjem</a:t>
            </a:r>
            <a:r>
              <a:rPr lang="en-US" dirty="0"/>
              <a:t>, </a:t>
            </a:r>
            <a:r>
              <a:rPr lang="en-US" dirty="0" err="1"/>
              <a:t>estetika</a:t>
            </a:r>
            <a:r>
              <a:rPr lang="en-US" dirty="0"/>
              <a:t>,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koeficijent</a:t>
            </a:r>
            <a:r>
              <a:rPr lang="en-US" dirty="0"/>
              <a:t> </a:t>
            </a:r>
            <a:r>
              <a:rPr lang="en-US" dirty="0" err="1"/>
              <a:t>trenja</a:t>
            </a:r>
            <a:r>
              <a:rPr lang="en-US" dirty="0"/>
              <a:t>, </a:t>
            </a:r>
            <a:r>
              <a:rPr lang="en-US" dirty="0" err="1"/>
              <a:t>trenje</a:t>
            </a:r>
            <a:r>
              <a:rPr lang="en-US" dirty="0"/>
              <a:t> bez </a:t>
            </a:r>
            <a:r>
              <a:rPr lang="en-US" dirty="0" err="1"/>
              <a:t>varničenja</a:t>
            </a:r>
            <a:r>
              <a:rPr lang="en-US" dirty="0"/>
              <a:t>, dobra </a:t>
            </a:r>
            <a:r>
              <a:rPr lang="en-US" dirty="0" err="1"/>
              <a:t>akustika</a:t>
            </a:r>
            <a:r>
              <a:rPr lang="en-US" dirty="0"/>
              <a:t>.</a:t>
            </a:r>
          </a:p>
          <a:p>
            <a:r>
              <a:rPr lang="en-US" dirty="0" err="1"/>
              <a:t>Namena</a:t>
            </a:r>
            <a:r>
              <a:rPr lang="en-US" dirty="0"/>
              <a:t>: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brava</a:t>
            </a:r>
            <a:r>
              <a:rPr lang="en-US" dirty="0"/>
              <a:t>, </a:t>
            </a:r>
            <a:r>
              <a:rPr lang="en-US" dirty="0" err="1"/>
              <a:t>zupčanici</a:t>
            </a:r>
            <a:r>
              <a:rPr lang="en-US" dirty="0"/>
              <a:t>, </a:t>
            </a:r>
            <a:r>
              <a:rPr lang="en-US" dirty="0" err="1"/>
              <a:t>čaure</a:t>
            </a:r>
            <a:r>
              <a:rPr lang="en-US" dirty="0"/>
              <a:t>, </a:t>
            </a:r>
            <a:r>
              <a:rPr lang="en-US" dirty="0" err="1"/>
              <a:t>ventili</a:t>
            </a:r>
            <a:r>
              <a:rPr lang="en-US" dirty="0"/>
              <a:t>, </a:t>
            </a:r>
            <a:r>
              <a:rPr lang="en-US" dirty="0" err="1"/>
              <a:t>muzički</a:t>
            </a:r>
            <a:r>
              <a:rPr lang="en-US" dirty="0"/>
              <a:t> </a:t>
            </a:r>
            <a:r>
              <a:rPr lang="en-US" dirty="0" err="1"/>
              <a:t>instrumenti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 err="1"/>
              <a:t>Mesing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: Al, Sn, Si, Ni, </a:t>
            </a:r>
            <a:r>
              <a:rPr lang="en-US" dirty="0" err="1"/>
              <a:t>Mn</a:t>
            </a:r>
            <a:r>
              <a:rPr lang="en-US" dirty="0"/>
              <a:t> (</a:t>
            </a:r>
            <a:r>
              <a:rPr lang="en-US" dirty="0" err="1"/>
              <a:t>povećanje</a:t>
            </a:r>
            <a:r>
              <a:rPr lang="en-US" dirty="0"/>
              <a:t> otp.na </a:t>
            </a:r>
            <a:r>
              <a:rPr lang="en-US" dirty="0" err="1"/>
              <a:t>habanje</a:t>
            </a:r>
            <a:r>
              <a:rPr lang="en-US" dirty="0"/>
              <a:t>)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zavarljiv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u="sng" dirty="0" err="1"/>
              <a:t>Niklovo</a:t>
            </a:r>
            <a:r>
              <a:rPr lang="en-US" u="sng" dirty="0"/>
              <a:t> </a:t>
            </a:r>
            <a:r>
              <a:rPr lang="en-US" u="sng" dirty="0" err="1"/>
              <a:t>srebro</a:t>
            </a:r>
            <a:r>
              <a:rPr lang="en-US" u="sng" dirty="0"/>
              <a:t> </a:t>
            </a:r>
            <a:r>
              <a:rPr lang="en-US" dirty="0"/>
              <a:t>je </a:t>
            </a:r>
            <a:r>
              <a:rPr lang="en-US" dirty="0" err="1"/>
              <a:t>mesing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Ni – </a:t>
            </a:r>
            <a:r>
              <a:rPr lang="en-US" dirty="0" err="1"/>
              <a:t>pogodnije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lemljenje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mesing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7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/>
              <a:t>Problemi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Osnovni</a:t>
            </a:r>
            <a:r>
              <a:rPr lang="en-US" dirty="0"/>
              <a:t> problem je </a:t>
            </a:r>
            <a:r>
              <a:rPr lang="en-US" dirty="0" err="1"/>
              <a:t>isparavanje</a:t>
            </a:r>
            <a:r>
              <a:rPr lang="en-US" dirty="0"/>
              <a:t> </a:t>
            </a:r>
            <a:r>
              <a:rPr lang="en-US" dirty="0" err="1"/>
              <a:t>cinka</a:t>
            </a:r>
            <a:r>
              <a:rPr lang="en-US" dirty="0"/>
              <a:t> (</a:t>
            </a:r>
            <a:r>
              <a:rPr lang="en-US" dirty="0" err="1"/>
              <a:t>ključa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908</a:t>
            </a:r>
            <a:r>
              <a:rPr lang="en-US" baseline="30000" dirty="0"/>
              <a:t>o</a:t>
            </a:r>
            <a:r>
              <a:rPr lang="en-US" dirty="0"/>
              <a:t>C)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toga </a:t>
            </a:r>
            <a:r>
              <a:rPr lang="en-US" dirty="0" err="1"/>
              <a:t>pojava</a:t>
            </a:r>
            <a:r>
              <a:rPr lang="en-US" dirty="0"/>
              <a:t> </a:t>
            </a:r>
            <a:r>
              <a:rPr lang="en-US" dirty="0" err="1"/>
              <a:t>poroznosti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Isparavanje</a:t>
            </a:r>
            <a:r>
              <a:rPr lang="en-US" dirty="0"/>
              <a:t> je </a:t>
            </a:r>
            <a:r>
              <a:rPr lang="en-US" dirty="0" err="1"/>
              <a:t>kritičnije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unosa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– </a:t>
            </a:r>
            <a:r>
              <a:rPr lang="en-US" dirty="0" err="1"/>
              <a:t>gasno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Rezultujući</a:t>
            </a:r>
            <a:r>
              <a:rPr lang="en-US" dirty="0"/>
              <a:t> </a:t>
            </a:r>
            <a:r>
              <a:rPr lang="en-US" dirty="0" err="1"/>
              <a:t>ZnO</a:t>
            </a:r>
            <a:r>
              <a:rPr lang="en-US" dirty="0"/>
              <a:t> </a:t>
            </a:r>
            <a:r>
              <a:rPr lang="en-US" dirty="0" err="1"/>
              <a:t>otrovan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ljude</a:t>
            </a:r>
            <a:r>
              <a:rPr lang="en-US" dirty="0"/>
              <a:t>, pa se </a:t>
            </a:r>
            <a:r>
              <a:rPr lang="en-US" dirty="0" err="1"/>
              <a:t>prostorija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dobro </a:t>
            </a:r>
            <a:r>
              <a:rPr lang="en-US" dirty="0" err="1"/>
              <a:t>provetravati</a:t>
            </a:r>
            <a:r>
              <a:rPr lang="en-US" dirty="0"/>
              <a:t>, a </a:t>
            </a:r>
            <a:r>
              <a:rPr lang="en-US" dirty="0" err="1"/>
              <a:t>radnici</a:t>
            </a:r>
            <a:r>
              <a:rPr lang="en-US" dirty="0"/>
              <a:t> </a:t>
            </a:r>
            <a:r>
              <a:rPr lang="en-US" dirty="0" err="1"/>
              <a:t>nositi</a:t>
            </a:r>
            <a:r>
              <a:rPr lang="en-US" dirty="0"/>
              <a:t> </a:t>
            </a:r>
            <a:r>
              <a:rPr lang="en-US" dirty="0" err="1"/>
              <a:t>zaštitu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Dim Zn </a:t>
            </a:r>
            <a:r>
              <a:rPr lang="en-US" dirty="0" err="1"/>
              <a:t>otežava</a:t>
            </a:r>
            <a:r>
              <a:rPr lang="en-US" dirty="0"/>
              <a:t> </a:t>
            </a:r>
            <a:r>
              <a:rPr lang="en-US" dirty="0" err="1"/>
              <a:t>vizuelno</a:t>
            </a:r>
            <a:r>
              <a:rPr lang="en-US" dirty="0"/>
              <a:t> </a:t>
            </a:r>
            <a:r>
              <a:rPr lang="en-US" dirty="0" err="1"/>
              <a:t>praćenje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97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Generalne</a:t>
            </a:r>
            <a:r>
              <a:rPr lang="en-US" dirty="0"/>
              <a:t> </a:t>
            </a:r>
            <a:r>
              <a:rPr lang="en-US" dirty="0" err="1"/>
              <a:t>preporuke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debljinu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10 mm,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predgrevanje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300-350</a:t>
            </a:r>
            <a:r>
              <a:rPr lang="en-US" baseline="30000" dirty="0"/>
              <a:t>o</a:t>
            </a:r>
            <a:r>
              <a:rPr lang="en-US" dirty="0"/>
              <a:t>C, </a:t>
            </a:r>
            <a:r>
              <a:rPr lang="en-US" dirty="0" err="1"/>
              <a:t>otpuštanje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600-650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napona</a:t>
            </a:r>
            <a:r>
              <a:rPr lang="en-US" dirty="0"/>
              <a:t> (</a:t>
            </a:r>
            <a:r>
              <a:rPr lang="en-US" dirty="0" err="1"/>
              <a:t>ispod</a:t>
            </a:r>
            <a:r>
              <a:rPr lang="en-US" dirty="0"/>
              <a:t> 10 mm, </a:t>
            </a:r>
            <a:r>
              <a:rPr lang="en-US" dirty="0" err="1"/>
              <a:t>otpuštanje</a:t>
            </a:r>
            <a:r>
              <a:rPr lang="en-US" dirty="0"/>
              <a:t> 150-300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  <a:p>
            <a:pPr>
              <a:buFontTx/>
              <a:buChar char="-"/>
            </a:pP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Al </a:t>
            </a:r>
            <a:r>
              <a:rPr lang="en-US" dirty="0" err="1"/>
              <a:t>ili</a:t>
            </a:r>
            <a:r>
              <a:rPr lang="en-US" dirty="0"/>
              <a:t> Be-</a:t>
            </a:r>
            <a:r>
              <a:rPr lang="en-US" dirty="0" err="1"/>
              <a:t>bronza</a:t>
            </a:r>
            <a:r>
              <a:rPr lang="en-US" dirty="0"/>
              <a:t>: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površini</a:t>
            </a:r>
            <a:r>
              <a:rPr lang="en-US" dirty="0"/>
              <a:t> se </a:t>
            </a:r>
            <a:r>
              <a:rPr lang="en-US" dirty="0" err="1"/>
              <a:t>stvara</a:t>
            </a:r>
            <a:r>
              <a:rPr lang="en-US" dirty="0"/>
              <a:t> </a:t>
            </a:r>
            <a:r>
              <a:rPr lang="en-US" dirty="0" err="1"/>
              <a:t>oksid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zadržava</a:t>
            </a:r>
            <a:r>
              <a:rPr lang="en-US" dirty="0"/>
              <a:t> Zn</a:t>
            </a:r>
          </a:p>
          <a:p>
            <a:pPr>
              <a:buNone/>
            </a:pPr>
            <a:r>
              <a:rPr lang="en-US" dirty="0"/>
              <a:t>-   </a:t>
            </a:r>
            <a:r>
              <a:rPr lang="en-US" dirty="0" err="1"/>
              <a:t>Primenjuje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kovanje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048364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Postupci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mesinga</a:t>
            </a:r>
            <a:r>
              <a:rPr lang="en-US" dirty="0"/>
              <a:t>:</a:t>
            </a:r>
          </a:p>
          <a:p>
            <a:endParaRPr lang="en-US" dirty="0"/>
          </a:p>
          <a:p>
            <a:pPr marL="514350" indent="-514350">
              <a:buAutoNum type="arabicParenR"/>
            </a:pPr>
            <a:r>
              <a:rPr lang="en-US" dirty="0" err="1"/>
              <a:t>Gasno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(REL)</a:t>
            </a:r>
          </a:p>
          <a:p>
            <a:pPr marL="514350" indent="-514350">
              <a:buAutoNum type="arabicParenR"/>
            </a:pPr>
            <a:r>
              <a:rPr lang="en-US" dirty="0"/>
              <a:t>TIG</a:t>
            </a:r>
          </a:p>
        </p:txBody>
      </p:sp>
    </p:spTree>
    <p:extLst>
      <p:ext uri="{BB962C8B-B14F-4D97-AF65-F5344CB8AC3E}">
        <p14:creationId xmlns:p14="http://schemas.microsoft.com/office/powerpoint/2010/main" val="3179802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Gasno</a:t>
            </a:r>
            <a:r>
              <a:rPr lang="en-US" b="1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Primenjuje</a:t>
            </a:r>
            <a:r>
              <a:rPr lang="en-US" dirty="0"/>
              <a:t> se </a:t>
            </a:r>
            <a:r>
              <a:rPr lang="en-US" dirty="0" err="1"/>
              <a:t>oksidirajući</a:t>
            </a:r>
            <a:r>
              <a:rPr lang="en-US" dirty="0"/>
              <a:t> </a:t>
            </a:r>
            <a:r>
              <a:rPr lang="en-US" dirty="0" err="1"/>
              <a:t>plamen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viškom</a:t>
            </a:r>
            <a:r>
              <a:rPr lang="en-US" dirty="0"/>
              <a:t> </a:t>
            </a:r>
            <a:r>
              <a:rPr lang="en-US" dirty="0" err="1"/>
              <a:t>kiseonika</a:t>
            </a:r>
            <a:r>
              <a:rPr lang="en-US" dirty="0"/>
              <a:t> 30-40%, </a:t>
            </a:r>
            <a:r>
              <a:rPr lang="en-US" dirty="0" err="1"/>
              <a:t>jer</a:t>
            </a:r>
            <a:r>
              <a:rPr lang="en-US" dirty="0"/>
              <a:t> se time </a:t>
            </a:r>
            <a:r>
              <a:rPr lang="en-US" dirty="0" err="1"/>
              <a:t>obrazuje</a:t>
            </a:r>
            <a:r>
              <a:rPr lang="en-US" dirty="0"/>
              <a:t> </a:t>
            </a:r>
            <a:r>
              <a:rPr lang="en-US" dirty="0" err="1"/>
              <a:t>ZnO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površini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time </a:t>
            </a:r>
            <a:r>
              <a:rPr lang="en-US" dirty="0" err="1"/>
              <a:t>sprečava</a:t>
            </a:r>
            <a:r>
              <a:rPr lang="en-US" dirty="0"/>
              <a:t> </a:t>
            </a:r>
            <a:r>
              <a:rPr lang="en-US" dirty="0" err="1"/>
              <a:t>dalji</a:t>
            </a:r>
            <a:r>
              <a:rPr lang="en-US" dirty="0"/>
              <a:t> </a:t>
            </a:r>
            <a:r>
              <a:rPr lang="en-US" dirty="0" err="1"/>
              <a:t>gubitak</a:t>
            </a:r>
            <a:r>
              <a:rPr lang="en-US" dirty="0"/>
              <a:t> Zn.</a:t>
            </a:r>
          </a:p>
          <a:p>
            <a:pPr>
              <a:buFontTx/>
              <a:buChar char="-"/>
            </a:pPr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en-US" dirty="0" err="1"/>
              <a:t>acetilena</a:t>
            </a:r>
            <a:r>
              <a:rPr lang="en-US" dirty="0"/>
              <a:t> 100-120l/h </a:t>
            </a:r>
            <a:r>
              <a:rPr lang="en-US" dirty="0" err="1"/>
              <a:t>po</a:t>
            </a:r>
            <a:r>
              <a:rPr lang="en-US" dirty="0"/>
              <a:t> 1 mm 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Topitelj</a:t>
            </a:r>
            <a:r>
              <a:rPr lang="en-US" dirty="0"/>
              <a:t> –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(</a:t>
            </a:r>
            <a:r>
              <a:rPr lang="en-US" dirty="0" err="1"/>
              <a:t>boraks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Potrebna</a:t>
            </a:r>
            <a:r>
              <a:rPr lang="en-US" dirty="0"/>
              <a:t> dobra </a:t>
            </a:r>
            <a:r>
              <a:rPr lang="en-US" dirty="0" err="1"/>
              <a:t>priprema</a:t>
            </a:r>
            <a:r>
              <a:rPr lang="en-US" dirty="0"/>
              <a:t> </a:t>
            </a:r>
            <a:r>
              <a:rPr lang="en-US" dirty="0" err="1"/>
              <a:t>ivica</a:t>
            </a:r>
            <a:r>
              <a:rPr lang="en-US" dirty="0"/>
              <a:t>: </a:t>
            </a:r>
            <a:r>
              <a:rPr lang="en-US" dirty="0" err="1"/>
              <a:t>mehaničko</a:t>
            </a:r>
            <a:r>
              <a:rPr lang="en-US" dirty="0"/>
              <a:t> </a:t>
            </a:r>
            <a:r>
              <a:rPr lang="en-US" dirty="0" err="1"/>
              <a:t>čišćenje</a:t>
            </a:r>
            <a:r>
              <a:rPr lang="en-US" dirty="0"/>
              <a:t> (</a:t>
            </a:r>
            <a:r>
              <a:rPr lang="en-US" dirty="0" err="1"/>
              <a:t>brusni</a:t>
            </a:r>
            <a:r>
              <a:rPr lang="en-US" dirty="0"/>
              <a:t> </a:t>
            </a:r>
            <a:r>
              <a:rPr lang="en-US" dirty="0" err="1"/>
              <a:t>papir</a:t>
            </a:r>
            <a:r>
              <a:rPr lang="en-US" dirty="0"/>
              <a:t>, </a:t>
            </a:r>
            <a:r>
              <a:rPr lang="en-US" dirty="0" err="1"/>
              <a:t>žičana</a:t>
            </a:r>
            <a:r>
              <a:rPr lang="en-US" dirty="0"/>
              <a:t> </a:t>
            </a:r>
            <a:r>
              <a:rPr lang="en-US" dirty="0" err="1"/>
              <a:t>četka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čišćenje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10% </a:t>
            </a:r>
            <a:r>
              <a:rPr lang="en-US" dirty="0" err="1"/>
              <a:t>azotne</a:t>
            </a:r>
            <a:r>
              <a:rPr lang="en-US" dirty="0"/>
              <a:t> </a:t>
            </a:r>
            <a:r>
              <a:rPr lang="en-US" dirty="0" err="1"/>
              <a:t>kiseline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0,1-0,3 % Si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dezoksidacije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smanjenja</a:t>
            </a:r>
            <a:r>
              <a:rPr lang="en-US" dirty="0"/>
              <a:t> </a:t>
            </a:r>
            <a:r>
              <a:rPr lang="en-US" dirty="0" err="1"/>
              <a:t>isparavanja</a:t>
            </a:r>
            <a:r>
              <a:rPr lang="en-US" dirty="0"/>
              <a:t> Zn</a:t>
            </a:r>
          </a:p>
          <a:p>
            <a:pPr>
              <a:buFontTx/>
              <a:buChar char="-"/>
            </a:pPr>
            <a:r>
              <a:rPr lang="en-US" dirty="0" err="1"/>
              <a:t>Rezultat</a:t>
            </a:r>
            <a:r>
              <a:rPr lang="en-US" dirty="0"/>
              <a:t> – </a:t>
            </a:r>
            <a:r>
              <a:rPr lang="en-US" dirty="0" err="1"/>
              <a:t>gubitak</a:t>
            </a:r>
            <a:r>
              <a:rPr lang="en-US" dirty="0"/>
              <a:t> </a:t>
            </a:r>
            <a:r>
              <a:rPr lang="en-US" dirty="0" err="1"/>
              <a:t>cinka</a:t>
            </a:r>
            <a:r>
              <a:rPr lang="en-US" dirty="0"/>
              <a:t> do 25 %</a:t>
            </a:r>
          </a:p>
        </p:txBody>
      </p:sp>
    </p:spTree>
    <p:extLst>
      <p:ext uri="{BB962C8B-B14F-4D97-AF65-F5344CB8AC3E}">
        <p14:creationId xmlns:p14="http://schemas.microsoft.com/office/powerpoint/2010/main" val="1385982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(REL/E):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Izbegavati</a:t>
            </a:r>
            <a:r>
              <a:rPr lang="en-US" dirty="0"/>
              <a:t> REL/E</a:t>
            </a:r>
          </a:p>
          <a:p>
            <a:pPr>
              <a:buFontTx/>
              <a:buChar char="-"/>
            </a:pPr>
            <a:r>
              <a:rPr lang="sr-Latn-CS" dirty="0"/>
              <a:t>Gubitak Zn do 40 % (nepovoljnij od gasnog zav.)</a:t>
            </a:r>
          </a:p>
          <a:p>
            <a:pPr>
              <a:buFontTx/>
              <a:buChar char="-"/>
            </a:pPr>
            <a:r>
              <a:rPr lang="sr-Latn-CS" dirty="0"/>
              <a:t>Koristi se jednosmerna struja i prava polarnost.</a:t>
            </a:r>
          </a:p>
          <a:p>
            <a:pPr>
              <a:buFontTx/>
              <a:buChar char="-"/>
            </a:pPr>
            <a:r>
              <a:rPr lang="sr-Latn-CS" dirty="0"/>
              <a:t>Dodatni materijal od mesinga ili bronze.</a:t>
            </a:r>
          </a:p>
          <a:p>
            <a:pPr>
              <a:buFontTx/>
              <a:buChar char="-"/>
            </a:pPr>
            <a:r>
              <a:rPr lang="sr-Latn-CS" dirty="0"/>
              <a:t>Ne sme se raditi u više slojeva</a:t>
            </a:r>
          </a:p>
          <a:p>
            <a:pPr>
              <a:buFontTx/>
              <a:buChar char="-"/>
            </a:pPr>
            <a:r>
              <a:rPr lang="sr-Latn-CS" dirty="0"/>
              <a:t>Koristi se za limove debljine preko 5 mm.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73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b="1" dirty="0"/>
              <a:t>TIG:</a:t>
            </a:r>
          </a:p>
          <a:p>
            <a:pPr>
              <a:buNone/>
            </a:pPr>
            <a:endParaRPr lang="sr-Latn-CS" dirty="0"/>
          </a:p>
          <a:p>
            <a:pPr>
              <a:buFontTx/>
              <a:buChar char="-"/>
            </a:pPr>
            <a:r>
              <a:rPr lang="en-US" dirty="0" err="1"/>
              <a:t>Naizmenična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– gas </a:t>
            </a:r>
            <a:r>
              <a:rPr lang="en-US" dirty="0" err="1"/>
              <a:t>Ar</a:t>
            </a:r>
            <a:endParaRPr lang="en-US" dirty="0"/>
          </a:p>
          <a:p>
            <a:pPr>
              <a:buFontTx/>
              <a:buChar char="-"/>
            </a:pPr>
            <a:r>
              <a:rPr lang="sr-Latn-CS" dirty="0"/>
              <a:t>Jednosmerna struja prave polarnosti</a:t>
            </a:r>
            <a:r>
              <a:rPr lang="en-US" dirty="0"/>
              <a:t> – gas He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Dodatni materijal od mesinga ili bronze.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Otpuštanje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250-300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napona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Odličan postupak za tanje limove</a:t>
            </a:r>
            <a:r>
              <a:rPr lang="en-US" dirty="0"/>
              <a:t>.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60888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Zavarljivost</a:t>
            </a:r>
            <a:r>
              <a:rPr lang="en-US" b="1" dirty="0"/>
              <a:t> </a:t>
            </a:r>
            <a:r>
              <a:rPr lang="en-US" b="1" dirty="0" err="1"/>
              <a:t>bakra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legura</a:t>
            </a:r>
            <a:r>
              <a:rPr lang="en-US" b="1" dirty="0"/>
              <a:t> </a:t>
            </a:r>
            <a:r>
              <a:rPr lang="en-US" b="1" dirty="0" err="1"/>
              <a:t>bakra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/>
              <a:t>Obojeni</a:t>
            </a:r>
            <a:r>
              <a:rPr lang="en-US" dirty="0"/>
              <a:t> metal, ZCK, </a:t>
            </a:r>
            <a:r>
              <a:rPr lang="en-US" dirty="0" err="1"/>
              <a:t>T</a:t>
            </a:r>
            <a:r>
              <a:rPr lang="en-US" baseline="-25000" dirty="0" err="1"/>
              <a:t>toplj</a:t>
            </a:r>
            <a:r>
              <a:rPr lang="en-US" dirty="0"/>
              <a:t>=</a:t>
            </a:r>
            <a:r>
              <a:rPr lang="sr-Latn-CS" dirty="0"/>
              <a:t> 1083</a:t>
            </a:r>
            <a:r>
              <a:rPr lang="sr-Latn-CS" baseline="30000" dirty="0"/>
              <a:t>o</a:t>
            </a:r>
            <a:r>
              <a:rPr lang="sr-Latn-CS" dirty="0"/>
              <a:t>C</a:t>
            </a:r>
            <a:endParaRPr lang="en-US" dirty="0"/>
          </a:p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osobine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električna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toplotna</a:t>
            </a:r>
            <a:r>
              <a:rPr lang="en-US" dirty="0"/>
              <a:t> </a:t>
            </a:r>
            <a:r>
              <a:rPr lang="en-US" dirty="0" err="1"/>
              <a:t>provodljivost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koroziona</a:t>
            </a:r>
            <a:r>
              <a:rPr lang="en-US" dirty="0"/>
              <a:t> </a:t>
            </a:r>
            <a:r>
              <a:rPr lang="en-US" dirty="0" err="1"/>
              <a:t>postojanost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oblikovanja</a:t>
            </a:r>
            <a:r>
              <a:rPr lang="en-US" dirty="0"/>
              <a:t> </a:t>
            </a:r>
            <a:r>
              <a:rPr lang="en-US" dirty="0" err="1"/>
              <a:t>plastičnom</a:t>
            </a:r>
            <a:r>
              <a:rPr lang="en-US" dirty="0"/>
              <a:t> def.</a:t>
            </a:r>
          </a:p>
          <a:p>
            <a:pPr>
              <a:buFontTx/>
              <a:buChar char="-"/>
            </a:pP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legiranja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dobijanja</a:t>
            </a:r>
            <a:r>
              <a:rPr lang="en-US" dirty="0"/>
              <a:t> </a:t>
            </a:r>
            <a:r>
              <a:rPr lang="en-US" dirty="0" err="1"/>
              <a:t>mesinga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bronzi</a:t>
            </a:r>
            <a:endParaRPr lang="en-US" dirty="0"/>
          </a:p>
          <a:p>
            <a:r>
              <a:rPr lang="en-US" dirty="0" err="1"/>
              <a:t>Primena</a:t>
            </a:r>
            <a:r>
              <a:rPr lang="en-US" dirty="0"/>
              <a:t>: </a:t>
            </a:r>
            <a:r>
              <a:rPr lang="en-US" dirty="0" err="1"/>
              <a:t>elektrotehnika</a:t>
            </a:r>
            <a:r>
              <a:rPr lang="en-US" dirty="0"/>
              <a:t>, </a:t>
            </a:r>
            <a:r>
              <a:rPr lang="en-US" dirty="0" err="1"/>
              <a:t>cevovodi</a:t>
            </a:r>
            <a:r>
              <a:rPr lang="en-US" dirty="0"/>
              <a:t>, </a:t>
            </a:r>
            <a:r>
              <a:rPr lang="en-US" dirty="0" err="1"/>
              <a:t>brodogradnja</a:t>
            </a:r>
            <a:r>
              <a:rPr lang="en-US" dirty="0"/>
              <a:t>, </a:t>
            </a:r>
            <a:r>
              <a:rPr lang="en-US" dirty="0" err="1"/>
              <a:t>građevinarstvo</a:t>
            </a:r>
            <a:r>
              <a:rPr lang="en-US" dirty="0"/>
              <a:t>,…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Bronza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dirty="0"/>
              <a:t>Bronze su legure bakra i drugih elemenata osim </a:t>
            </a:r>
            <a:r>
              <a:rPr lang="sr-Latn-CS" dirty="0" err="1"/>
              <a:t>Zn</a:t>
            </a:r>
            <a:r>
              <a:rPr lang="sr-Latn-CS" dirty="0"/>
              <a:t>: </a:t>
            </a:r>
            <a:r>
              <a:rPr lang="sr-Latn-CS" dirty="0" err="1"/>
              <a:t>Pb</a:t>
            </a:r>
            <a:r>
              <a:rPr lang="sr-Latn-CS" dirty="0"/>
              <a:t>, </a:t>
            </a:r>
            <a:r>
              <a:rPr lang="sr-Latn-CS" dirty="0" err="1"/>
              <a:t>Sn</a:t>
            </a:r>
            <a:r>
              <a:rPr lang="sr-Latn-CS" dirty="0"/>
              <a:t>, Al, Be.</a:t>
            </a:r>
          </a:p>
          <a:p>
            <a:r>
              <a:rPr lang="sr-Latn-CS" dirty="0" err="1"/>
              <a:t>Kalajna</a:t>
            </a:r>
            <a:r>
              <a:rPr lang="sr-Latn-CS" dirty="0"/>
              <a:t> bronza: opruge-provodnici, ležajevi, vijci...</a:t>
            </a:r>
          </a:p>
          <a:p>
            <a:r>
              <a:rPr lang="en-US" dirty="0"/>
              <a:t>(</a:t>
            </a:r>
            <a:r>
              <a:rPr lang="sr-Latn-CS" dirty="0"/>
              <a:t>Olovna bronza: ležajevi opterećeni na udarce.</a:t>
            </a:r>
            <a:r>
              <a:rPr lang="en-US" dirty="0"/>
              <a:t>)-ne </a:t>
            </a:r>
            <a:r>
              <a:rPr lang="en-US" dirty="0" err="1"/>
              <a:t>zavaruje</a:t>
            </a:r>
            <a:r>
              <a:rPr lang="en-US" dirty="0"/>
              <a:t> se</a:t>
            </a:r>
          </a:p>
          <a:p>
            <a:r>
              <a:rPr lang="en-US" dirty="0" err="1"/>
              <a:t>Silicijumska</a:t>
            </a:r>
            <a:r>
              <a:rPr lang="en-US" dirty="0"/>
              <a:t> </a:t>
            </a:r>
            <a:r>
              <a:rPr lang="en-US" dirty="0" err="1"/>
              <a:t>bronza</a:t>
            </a:r>
            <a:r>
              <a:rPr lang="en-US" dirty="0"/>
              <a:t>: </a:t>
            </a:r>
            <a:r>
              <a:rPr lang="en-US" dirty="0" err="1"/>
              <a:t>klizači</a:t>
            </a:r>
            <a:r>
              <a:rPr lang="en-US" dirty="0"/>
              <a:t>, </a:t>
            </a:r>
            <a:r>
              <a:rPr lang="en-US" dirty="0" err="1"/>
              <a:t>klizni</a:t>
            </a:r>
            <a:r>
              <a:rPr lang="en-US" dirty="0"/>
              <a:t> </a:t>
            </a:r>
            <a:r>
              <a:rPr lang="en-US" dirty="0" err="1"/>
              <a:t>ležajevi</a:t>
            </a:r>
            <a:r>
              <a:rPr lang="en-US" dirty="0"/>
              <a:t>, </a:t>
            </a:r>
            <a:r>
              <a:rPr lang="en-US" dirty="0" err="1"/>
              <a:t>kućišta</a:t>
            </a:r>
            <a:r>
              <a:rPr lang="en-US" dirty="0"/>
              <a:t> </a:t>
            </a:r>
            <a:r>
              <a:rPr lang="en-US" dirty="0" err="1"/>
              <a:t>kugličnih</a:t>
            </a:r>
            <a:r>
              <a:rPr lang="en-US" dirty="0"/>
              <a:t> </a:t>
            </a:r>
            <a:r>
              <a:rPr lang="en-US" dirty="0" err="1"/>
              <a:t>ležajeva</a:t>
            </a:r>
            <a:endParaRPr lang="sr-Latn-CS" dirty="0"/>
          </a:p>
          <a:p>
            <a:r>
              <a:rPr lang="sr-Latn-CS" dirty="0"/>
              <a:t>Aluminijumska bronza: brodogradnja, </a:t>
            </a:r>
            <a:r>
              <a:rPr lang="sr-Latn-CS" dirty="0" err="1"/>
              <a:t>hem</a:t>
            </a:r>
            <a:r>
              <a:rPr lang="sr-Latn-CS" dirty="0"/>
              <a:t>. industrija – otporne na slanu vodu i kiseline; čvrstoća slična čelicima.</a:t>
            </a:r>
          </a:p>
          <a:p>
            <a:r>
              <a:rPr lang="en-US" dirty="0"/>
              <a:t>(</a:t>
            </a:r>
            <a:r>
              <a:rPr lang="sr-Latn-CS" dirty="0" err="1"/>
              <a:t>Berilijumska</a:t>
            </a:r>
            <a:r>
              <a:rPr lang="sr-Latn-CS" dirty="0"/>
              <a:t> bronza: specijalni ležajevi, opruge, alati – visoka čvrstoća i ne varniče</a:t>
            </a:r>
            <a:r>
              <a:rPr lang="en-US" dirty="0"/>
              <a:t>)-ne </a:t>
            </a:r>
            <a:r>
              <a:rPr lang="en-US" dirty="0" err="1"/>
              <a:t>zavaruje</a:t>
            </a:r>
            <a:r>
              <a:rPr lang="en-US" dirty="0"/>
              <a:t> se</a:t>
            </a:r>
          </a:p>
          <a:p>
            <a:r>
              <a:rPr lang="en-US" dirty="0" err="1"/>
              <a:t>Niklova</a:t>
            </a:r>
            <a:r>
              <a:rPr lang="en-US" dirty="0"/>
              <a:t> </a:t>
            </a:r>
            <a:r>
              <a:rPr lang="en-US" dirty="0" err="1"/>
              <a:t>bronza</a:t>
            </a:r>
            <a:r>
              <a:rPr lang="en-US" dirty="0"/>
              <a:t> (</a:t>
            </a:r>
            <a:r>
              <a:rPr lang="en-US" dirty="0" err="1"/>
              <a:t>monel</a:t>
            </a:r>
            <a:r>
              <a:rPr lang="en-US" dirty="0"/>
              <a:t>): </a:t>
            </a:r>
            <a:r>
              <a:rPr lang="en-US" dirty="0" err="1"/>
              <a:t>izmenjivači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, </a:t>
            </a:r>
            <a:r>
              <a:rPr lang="en-US" dirty="0" err="1"/>
              <a:t>cevovodi</a:t>
            </a:r>
            <a:endParaRPr lang="sr-Latn-C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70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/>
              <a:t>Generalne</a:t>
            </a:r>
            <a:r>
              <a:rPr lang="en-US" u="sng" dirty="0"/>
              <a:t> </a:t>
            </a:r>
            <a:r>
              <a:rPr lang="en-US" u="sng" dirty="0" err="1"/>
              <a:t>preporuke</a:t>
            </a:r>
            <a:r>
              <a:rPr lang="en-US" u="sng" dirty="0"/>
              <a:t> </a:t>
            </a:r>
            <a:r>
              <a:rPr lang="en-US" u="sng" dirty="0" err="1"/>
              <a:t>za</a:t>
            </a:r>
            <a:r>
              <a:rPr lang="en-US" u="sng" dirty="0"/>
              <a:t> </a:t>
            </a:r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bronzi</a:t>
            </a:r>
            <a:r>
              <a:rPr lang="sr-Latn-CS" dirty="0"/>
              <a:t>:</a:t>
            </a:r>
          </a:p>
          <a:p>
            <a:pPr>
              <a:buNone/>
            </a:pP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Niža plastičnost u odnosu na mesing i veća gustina rastopa (jednostavnije izvođenje šavova u različitim položajima).</a:t>
            </a:r>
          </a:p>
          <a:p>
            <a:pPr>
              <a:buFontTx/>
              <a:buChar char="-"/>
            </a:pPr>
            <a:r>
              <a:rPr lang="sr-Latn-CS" dirty="0"/>
              <a:t>Postoje bronze za plastičnu deformaciju i livenje.</a:t>
            </a:r>
          </a:p>
          <a:p>
            <a:pPr>
              <a:buFontTx/>
              <a:buChar char="-"/>
            </a:pPr>
            <a:r>
              <a:rPr lang="sr-Latn-CS" dirty="0"/>
              <a:t>Bronze za plastičnu deformaciju: predgrevanje 350-450</a:t>
            </a:r>
            <a:r>
              <a:rPr lang="sr-Latn-CS" baseline="30000" dirty="0"/>
              <a:t>o</a:t>
            </a:r>
            <a:r>
              <a:rPr lang="sr-Latn-CS" dirty="0"/>
              <a:t>C, nakon zavarivanja kovanje i otpuštanje 550-600</a:t>
            </a:r>
            <a:r>
              <a:rPr lang="sr-Latn-CS" baseline="30000" dirty="0"/>
              <a:t>o</a:t>
            </a:r>
            <a:r>
              <a:rPr lang="sr-Latn-CS" dirty="0"/>
              <a:t>C i hlađenje u vodi.</a:t>
            </a:r>
          </a:p>
          <a:p>
            <a:pPr>
              <a:buFontTx/>
              <a:buChar char="-"/>
            </a:pPr>
            <a:r>
              <a:rPr lang="sr-Latn-CS" dirty="0"/>
              <a:t>Bronze za livenje: predgrevanje 500-600</a:t>
            </a:r>
            <a:r>
              <a:rPr lang="sr-Latn-CS" baseline="30000" dirty="0"/>
              <a:t>o</a:t>
            </a:r>
            <a:r>
              <a:rPr lang="sr-Latn-CS" dirty="0"/>
              <a:t>C, nakon zavarivanja otpuštanje 600-700</a:t>
            </a:r>
            <a:r>
              <a:rPr lang="sr-Latn-CS" baseline="30000" dirty="0"/>
              <a:t>o</a:t>
            </a:r>
            <a:r>
              <a:rPr lang="sr-Latn-CS" dirty="0"/>
              <a:t>C i hlađenje u vodi.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Tradicionalni</a:t>
            </a:r>
            <a:r>
              <a:rPr lang="en-US" dirty="0"/>
              <a:t> </a:t>
            </a:r>
            <a:r>
              <a:rPr lang="en-US" dirty="0" err="1"/>
              <a:t>postupci</a:t>
            </a:r>
            <a:r>
              <a:rPr lang="en-US" dirty="0"/>
              <a:t>: </a:t>
            </a:r>
            <a:r>
              <a:rPr lang="en-US" dirty="0" err="1"/>
              <a:t>gasno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REL/E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110225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sr-Latn-CS" b="1" dirty="0"/>
              <a:t>Gasno:</a:t>
            </a:r>
          </a:p>
          <a:p>
            <a:pPr>
              <a:buNone/>
            </a:pP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Redukujući plamen (višak acetilena)</a:t>
            </a:r>
          </a:p>
          <a:p>
            <a:pPr>
              <a:buFontTx/>
              <a:buChar char="-"/>
            </a:pPr>
            <a:r>
              <a:rPr lang="sr-Latn-CS" dirty="0"/>
              <a:t>Dodatni materijal hem.sastava sličnog osnovnom materijalu.</a:t>
            </a:r>
          </a:p>
          <a:p>
            <a:pPr>
              <a:buFontTx/>
              <a:buChar char="-"/>
            </a:pPr>
            <a:r>
              <a:rPr lang="sr-Latn-CS" dirty="0"/>
              <a:t>Obavezan topitelj: Al-bronza topitelj za aluminijum, ostale bronze topitelj za bakar.</a:t>
            </a:r>
          </a:p>
          <a:p>
            <a:pPr>
              <a:buFontTx/>
              <a:buChar char="-"/>
            </a:pPr>
            <a:r>
              <a:rPr lang="sr-Latn-CS" dirty="0"/>
              <a:t>Pot</a:t>
            </a:r>
            <a:r>
              <a:rPr lang="en-US" dirty="0"/>
              <a:t>r</a:t>
            </a:r>
            <a:r>
              <a:rPr lang="sr-Latn-CS" dirty="0" err="1"/>
              <a:t>ošnja</a:t>
            </a:r>
            <a:r>
              <a:rPr lang="sr-Latn-CS" dirty="0"/>
              <a:t> acetilena 100-150 l/h po 1 mm debljine</a:t>
            </a:r>
          </a:p>
          <a:p>
            <a:pPr>
              <a:buNone/>
            </a:pPr>
            <a:r>
              <a:rPr lang="sr-Latn-CS" dirty="0"/>
              <a:t>- </a:t>
            </a:r>
            <a:r>
              <a:rPr lang="en-US" dirty="0"/>
              <a:t>  </a:t>
            </a:r>
            <a:r>
              <a:rPr lang="sr-Latn-CS" dirty="0"/>
              <a:t>Remont livenih delova i navarivanje pohabanih površina.</a:t>
            </a:r>
          </a:p>
        </p:txBody>
      </p:sp>
    </p:spTree>
    <p:extLst>
      <p:ext uri="{BB962C8B-B14F-4D97-AF65-F5344CB8AC3E}">
        <p14:creationId xmlns:p14="http://schemas.microsoft.com/office/powerpoint/2010/main" val="1619202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b="1" dirty="0"/>
              <a:t>REL:</a:t>
            </a:r>
          </a:p>
          <a:p>
            <a:pPr>
              <a:buNone/>
            </a:pPr>
            <a:endParaRPr lang="sr-Latn-CS" b="1" dirty="0"/>
          </a:p>
          <a:p>
            <a:pPr>
              <a:buFontTx/>
              <a:buChar char="-"/>
            </a:pPr>
            <a:r>
              <a:rPr lang="sr-Latn-CS" dirty="0"/>
              <a:t>Jednosmerna struja obrnute polarnosti.</a:t>
            </a:r>
          </a:p>
          <a:p>
            <a:pPr>
              <a:buFontTx/>
              <a:buChar char="-"/>
            </a:pPr>
            <a:r>
              <a:rPr lang="sr-Latn-CS" dirty="0"/>
              <a:t>Dodatni materijal (jezgro elektrode hem.sastava kao i osnovni materijal).</a:t>
            </a:r>
          </a:p>
          <a:p>
            <a:pPr>
              <a:buFontTx/>
              <a:buChar char="-"/>
            </a:pPr>
            <a:r>
              <a:rPr lang="sr-Latn-CS" dirty="0"/>
              <a:t>Bez prekida u jednom prolazu.</a:t>
            </a:r>
          </a:p>
        </p:txBody>
      </p:sp>
    </p:spTree>
    <p:extLst>
      <p:ext uri="{BB962C8B-B14F-4D97-AF65-F5344CB8AC3E}">
        <p14:creationId xmlns:p14="http://schemas.microsoft.com/office/powerpoint/2010/main" val="743509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err="1"/>
              <a:t>Postupci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pripreme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žljeba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542" t="17708" r="3733" b="7292"/>
          <a:stretch/>
        </p:blipFill>
        <p:spPr>
          <a:xfrm>
            <a:off x="3352800" y="22485"/>
            <a:ext cx="5791200" cy="68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06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5334000" cy="2219573"/>
          </a:xfrm>
        </p:spPr>
        <p:txBody>
          <a:bodyPr>
            <a:normAutofit/>
          </a:bodyPr>
          <a:lstStyle/>
          <a:p>
            <a:r>
              <a:rPr lang="en-US" sz="2600" u="sng" dirty="0" err="1"/>
              <a:t>Kalajna</a:t>
            </a:r>
            <a:r>
              <a:rPr lang="en-US" sz="2600" u="sng" dirty="0"/>
              <a:t> </a:t>
            </a:r>
            <a:r>
              <a:rPr lang="en-US" sz="2600" u="sng" dirty="0" err="1"/>
              <a:t>bronza</a:t>
            </a:r>
            <a:r>
              <a:rPr lang="en-US" sz="2600" dirty="0"/>
              <a:t>: z</a:t>
            </a:r>
            <a:r>
              <a:rPr lang="sr-Latn-CS" sz="2600" dirty="0"/>
              <a:t>a </a:t>
            </a:r>
            <a:r>
              <a:rPr lang="sr-Latn-CS" sz="2600" dirty="0">
                <a:solidFill>
                  <a:schemeClr val="accent1"/>
                </a:solidFill>
              </a:rPr>
              <a:t>plastičnu preradu</a:t>
            </a:r>
            <a:r>
              <a:rPr lang="sr-Latn-CS" sz="2600" dirty="0"/>
              <a:t> sadrže do 10 % kalaja, za </a:t>
            </a:r>
            <a:r>
              <a:rPr lang="sr-Latn-CS" sz="2600" dirty="0">
                <a:solidFill>
                  <a:srgbClr val="FF0000"/>
                </a:solidFill>
              </a:rPr>
              <a:t>livenje</a:t>
            </a:r>
            <a:r>
              <a:rPr lang="sr-Latn-CS" sz="2600" dirty="0"/>
              <a:t> 15-20 %</a:t>
            </a:r>
            <a:endParaRPr lang="en-US" sz="2600" dirty="0"/>
          </a:p>
          <a:p>
            <a:r>
              <a:rPr lang="en-US" sz="2600" dirty="0"/>
              <a:t>Problem je </a:t>
            </a:r>
            <a:r>
              <a:rPr lang="en-US" sz="2600" dirty="0" err="1"/>
              <a:t>segregacija</a:t>
            </a:r>
            <a:r>
              <a:rPr lang="en-US" sz="2600" dirty="0"/>
              <a:t> </a:t>
            </a:r>
            <a:r>
              <a:rPr lang="en-US" sz="2600" dirty="0" err="1"/>
              <a:t>kalaja</a:t>
            </a:r>
            <a:endParaRPr lang="sr-Latn-CS" sz="2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562600" y="894009"/>
            <a:ext cx="2628900" cy="1925391"/>
            <a:chOff x="5715000" y="0"/>
            <a:chExt cx="2628900" cy="1925391"/>
          </a:xfrm>
        </p:grpSpPr>
        <p:pic>
          <p:nvPicPr>
            <p:cNvPr id="1028" name="Picture 4" descr="13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>
              <a:off x="5715000" y="0"/>
              <a:ext cx="2628900" cy="1925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248400" y="152400"/>
              <a:ext cx="609600" cy="14478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chemeClr val="accent1">
                  <a:shade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62800" y="152400"/>
              <a:ext cx="304800" cy="14478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95400" y="228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Zavarljivost</a:t>
            </a:r>
            <a:r>
              <a:rPr lang="en-US" sz="4000" dirty="0"/>
              <a:t> </a:t>
            </a:r>
            <a:r>
              <a:rPr lang="en-US" sz="4000" dirty="0" err="1"/>
              <a:t>kalajne</a:t>
            </a:r>
            <a:r>
              <a:rPr lang="en-US" sz="4000" dirty="0"/>
              <a:t> bronze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6200" y="2667000"/>
            <a:ext cx="8839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err="1"/>
              <a:t>Opasnost</a:t>
            </a:r>
            <a:r>
              <a:rPr lang="en-US" sz="2600" dirty="0"/>
              <a:t> od </a:t>
            </a:r>
            <a:r>
              <a:rPr lang="en-US" sz="2600" dirty="0" err="1"/>
              <a:t>vrućih</a:t>
            </a:r>
            <a:r>
              <a:rPr lang="en-US" sz="2600" dirty="0"/>
              <a:t> </a:t>
            </a:r>
            <a:r>
              <a:rPr lang="en-US" sz="2600" dirty="0" err="1"/>
              <a:t>prslina</a:t>
            </a:r>
            <a:r>
              <a:rPr lang="en-US" sz="2600" dirty="0"/>
              <a:t> </a:t>
            </a:r>
            <a:r>
              <a:rPr lang="en-US" sz="2600" dirty="0" err="1"/>
              <a:t>zbog</a:t>
            </a:r>
            <a:r>
              <a:rPr lang="en-US" sz="2600" dirty="0"/>
              <a:t> </a:t>
            </a:r>
            <a:r>
              <a:rPr lang="en-US" sz="2600" dirty="0" err="1"/>
              <a:t>širokog</a:t>
            </a:r>
            <a:r>
              <a:rPr lang="en-US" sz="2600" dirty="0"/>
              <a:t> </a:t>
            </a:r>
            <a:r>
              <a:rPr lang="en-US" sz="2600" dirty="0" err="1"/>
              <a:t>intervala</a:t>
            </a:r>
            <a:r>
              <a:rPr lang="en-US" sz="2600" dirty="0"/>
              <a:t> </a:t>
            </a:r>
            <a:r>
              <a:rPr lang="en-US" sz="2600" dirty="0" err="1"/>
              <a:t>topljenja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segregacije</a:t>
            </a:r>
            <a:r>
              <a:rPr lang="en-US" sz="2600" dirty="0"/>
              <a:t> Sn</a:t>
            </a:r>
          </a:p>
          <a:p>
            <a:r>
              <a:rPr lang="en-US" sz="2600" dirty="0" err="1"/>
              <a:t>Treba</a:t>
            </a:r>
            <a:r>
              <a:rPr lang="en-US" sz="2600" dirty="0"/>
              <a:t> </a:t>
            </a:r>
            <a:r>
              <a:rPr lang="en-US" sz="2600" dirty="0" err="1"/>
              <a:t>primeniti</a:t>
            </a:r>
            <a:r>
              <a:rPr lang="en-US" sz="2600" dirty="0"/>
              <a:t> mere </a:t>
            </a:r>
            <a:r>
              <a:rPr lang="en-US" sz="2600" dirty="0" err="1"/>
              <a:t>za</a:t>
            </a:r>
            <a:r>
              <a:rPr lang="en-US" sz="2600" dirty="0"/>
              <a:t> </a:t>
            </a:r>
            <a:r>
              <a:rPr lang="en-US" sz="2600" dirty="0" err="1"/>
              <a:t>usitnjavanje</a:t>
            </a:r>
            <a:r>
              <a:rPr lang="en-US" sz="2600" dirty="0"/>
              <a:t> </a:t>
            </a:r>
            <a:r>
              <a:rPr lang="en-US" sz="2600" dirty="0" err="1"/>
              <a:t>strukture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ojačavanje</a:t>
            </a:r>
            <a:r>
              <a:rPr lang="en-US" sz="2600" dirty="0"/>
              <a:t> </a:t>
            </a:r>
            <a:r>
              <a:rPr lang="en-US" sz="2600" dirty="0" err="1"/>
              <a:t>šava</a:t>
            </a:r>
            <a:r>
              <a:rPr lang="en-US" sz="2600" dirty="0"/>
              <a:t>.</a:t>
            </a:r>
          </a:p>
          <a:p>
            <a:r>
              <a:rPr lang="en-US" sz="2600" u="sng" dirty="0" err="1"/>
              <a:t>Fosforna</a:t>
            </a:r>
            <a:r>
              <a:rPr lang="en-US" sz="2600" u="sng" dirty="0"/>
              <a:t> </a:t>
            </a:r>
            <a:r>
              <a:rPr lang="en-US" sz="2600" u="sng" dirty="0" err="1"/>
              <a:t>bronza</a:t>
            </a:r>
            <a:r>
              <a:rPr lang="en-US" sz="2600" dirty="0"/>
              <a:t> (do 8 % Sn </a:t>
            </a:r>
            <a:r>
              <a:rPr lang="en-US" sz="2600" dirty="0" err="1"/>
              <a:t>i</a:t>
            </a:r>
            <a:r>
              <a:rPr lang="en-US" sz="2600" dirty="0"/>
              <a:t> 0,4% P)-</a:t>
            </a:r>
            <a:r>
              <a:rPr lang="en-US" sz="2600" dirty="0" err="1"/>
              <a:t>opasnost</a:t>
            </a:r>
            <a:r>
              <a:rPr lang="en-US" sz="2600" dirty="0"/>
              <a:t> od </a:t>
            </a:r>
            <a:r>
              <a:rPr lang="en-US" sz="2600" dirty="0" err="1"/>
              <a:t>poroznosti</a:t>
            </a:r>
            <a:r>
              <a:rPr lang="en-US" sz="2600" dirty="0"/>
              <a:t>, </a:t>
            </a:r>
            <a:r>
              <a:rPr lang="en-US" sz="2600" dirty="0" err="1"/>
              <a:t>istorodni</a:t>
            </a:r>
            <a:r>
              <a:rPr lang="en-US" sz="2600" dirty="0"/>
              <a:t> DM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dezoksidatorima</a:t>
            </a:r>
            <a:r>
              <a:rPr lang="en-US" sz="2600" dirty="0"/>
              <a:t> (</a:t>
            </a:r>
            <a:r>
              <a:rPr lang="en-US" sz="2600" dirty="0" err="1"/>
              <a:t>može</a:t>
            </a:r>
            <a:r>
              <a:rPr lang="en-US" sz="2600" dirty="0"/>
              <a:t> DM </a:t>
            </a:r>
            <a:r>
              <a:rPr lang="en-US" sz="2600" dirty="0" err="1"/>
              <a:t>za</a:t>
            </a:r>
            <a:r>
              <a:rPr lang="en-US" sz="2600" dirty="0"/>
              <a:t> Cu </a:t>
            </a:r>
            <a:r>
              <a:rPr lang="en-US" sz="2600" dirty="0" err="1"/>
              <a:t>i</a:t>
            </a:r>
            <a:r>
              <a:rPr lang="en-US" sz="2600" dirty="0"/>
              <a:t> Al-bronze)</a:t>
            </a:r>
          </a:p>
          <a:p>
            <a:r>
              <a:rPr lang="en-US" sz="2600" u="sng" dirty="0" err="1"/>
              <a:t>Crveni</a:t>
            </a:r>
            <a:r>
              <a:rPr lang="en-US" sz="2600" u="sng" dirty="0"/>
              <a:t> liv </a:t>
            </a:r>
            <a:r>
              <a:rPr lang="en-US" sz="2600" dirty="0"/>
              <a:t>(Cu-Sn-Zn)-</a:t>
            </a:r>
            <a:r>
              <a:rPr lang="en-US" sz="2600" dirty="0" err="1"/>
              <a:t>opasnost</a:t>
            </a:r>
            <a:r>
              <a:rPr lang="en-US" sz="2600" dirty="0"/>
              <a:t> od </a:t>
            </a:r>
            <a:r>
              <a:rPr lang="en-US" sz="2600" dirty="0" err="1"/>
              <a:t>poroznosti</a:t>
            </a:r>
            <a:r>
              <a:rPr lang="en-US" sz="2600" dirty="0"/>
              <a:t> </a:t>
            </a:r>
            <a:r>
              <a:rPr lang="en-US" sz="2600" dirty="0" err="1"/>
              <a:t>zbog</a:t>
            </a:r>
            <a:r>
              <a:rPr lang="en-US" sz="2600" dirty="0"/>
              <a:t> Zn</a:t>
            </a:r>
          </a:p>
          <a:p>
            <a:r>
              <a:rPr lang="en-US" sz="2600" u="sng" dirty="0" err="1"/>
              <a:t>Kalajne</a:t>
            </a:r>
            <a:r>
              <a:rPr lang="en-US" sz="2600" u="sng" dirty="0"/>
              <a:t> bronze </a:t>
            </a:r>
            <a:r>
              <a:rPr lang="en-US" sz="2600" u="sng" dirty="0" err="1"/>
              <a:t>sa</a:t>
            </a:r>
            <a:r>
              <a:rPr lang="en-US" sz="2600" u="sng" dirty="0"/>
              <a:t> </a:t>
            </a:r>
            <a:r>
              <a:rPr lang="en-US" sz="2600" u="sng" dirty="0" err="1"/>
              <a:t>Pb</a:t>
            </a:r>
            <a:r>
              <a:rPr lang="en-US" sz="2600" dirty="0" err="1"/>
              <a:t>-Pb</a:t>
            </a:r>
            <a:r>
              <a:rPr lang="en-US" sz="2600" dirty="0"/>
              <a:t> </a:t>
            </a:r>
            <a:r>
              <a:rPr lang="en-US" sz="2600" dirty="0" err="1"/>
              <a:t>otežava</a:t>
            </a:r>
            <a:r>
              <a:rPr lang="en-US" sz="2600" dirty="0"/>
              <a:t> </a:t>
            </a:r>
            <a:r>
              <a:rPr lang="en-US" sz="2600" dirty="0" err="1"/>
              <a:t>zavarivanje</a:t>
            </a:r>
            <a:r>
              <a:rPr lang="en-US" sz="2600" dirty="0"/>
              <a:t>, DM </a:t>
            </a:r>
            <a:r>
              <a:rPr lang="en-US" sz="2600" dirty="0" err="1"/>
              <a:t>sa</a:t>
            </a:r>
            <a:r>
              <a:rPr lang="en-US" sz="2600" dirty="0"/>
              <a:t> Si, </a:t>
            </a:r>
            <a:r>
              <a:rPr lang="en-US" sz="2600" dirty="0" err="1"/>
              <a:t>Mn</a:t>
            </a:r>
            <a:r>
              <a:rPr lang="en-US" sz="2600" dirty="0"/>
              <a:t>, P</a:t>
            </a:r>
          </a:p>
          <a:p>
            <a:endParaRPr lang="sr-Latn-CS" sz="2600" dirty="0"/>
          </a:p>
        </p:txBody>
      </p:sp>
    </p:spTree>
    <p:extLst>
      <p:ext uri="{BB962C8B-B14F-4D97-AF65-F5344CB8AC3E}">
        <p14:creationId xmlns:p14="http://schemas.microsoft.com/office/powerpoint/2010/main" val="4004585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err="1"/>
              <a:t>Imaju</a:t>
            </a:r>
            <a:r>
              <a:rPr lang="en-US" dirty="0"/>
              <a:t> 3% Si </a:t>
            </a:r>
            <a:r>
              <a:rPr lang="en-US" dirty="0" err="1"/>
              <a:t>i</a:t>
            </a:r>
            <a:r>
              <a:rPr lang="en-US" dirty="0"/>
              <a:t> do 1 % </a:t>
            </a:r>
            <a:r>
              <a:rPr lang="en-US" dirty="0" err="1"/>
              <a:t>Mn</a:t>
            </a:r>
            <a:endParaRPr lang="en-US" dirty="0"/>
          </a:p>
          <a:p>
            <a:r>
              <a:rPr lang="en-US" dirty="0" err="1"/>
              <a:t>Meh.osobine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ugljenični</a:t>
            </a:r>
            <a:r>
              <a:rPr lang="en-US" dirty="0"/>
              <a:t> </a:t>
            </a:r>
            <a:r>
              <a:rPr lang="en-US" dirty="0" err="1"/>
              <a:t>čel</a:t>
            </a:r>
            <a:r>
              <a:rPr lang="en-US" dirty="0"/>
              <a:t>., </a:t>
            </a:r>
            <a:r>
              <a:rPr lang="en-US" dirty="0" err="1"/>
              <a:t>otpornost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zamor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topl.provodlj.kao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,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koeficijent</a:t>
            </a:r>
            <a:r>
              <a:rPr lang="en-US" dirty="0"/>
              <a:t> </a:t>
            </a:r>
            <a:r>
              <a:rPr lang="en-US" dirty="0" err="1"/>
              <a:t>trenja</a:t>
            </a:r>
            <a:r>
              <a:rPr lang="en-US" dirty="0"/>
              <a:t>, </a:t>
            </a:r>
            <a:r>
              <a:rPr lang="en-US" dirty="0" err="1"/>
              <a:t>livljivost</a:t>
            </a:r>
            <a:endParaRPr lang="en-US" dirty="0"/>
          </a:p>
          <a:p>
            <a:r>
              <a:rPr lang="en-US" dirty="0" err="1"/>
              <a:t>Zavarivanje</a:t>
            </a:r>
            <a:r>
              <a:rPr lang="en-US" dirty="0"/>
              <a:t> TIG-om u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naizmeničnom</a:t>
            </a:r>
            <a:r>
              <a:rPr lang="en-US" dirty="0"/>
              <a:t> </a:t>
            </a:r>
            <a:r>
              <a:rPr lang="en-US" dirty="0" err="1"/>
              <a:t>strujom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He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jednosm.strujom</a:t>
            </a:r>
            <a:r>
              <a:rPr lang="en-US" dirty="0"/>
              <a:t> (-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elektrodi-prava</a:t>
            </a:r>
            <a:r>
              <a:rPr lang="en-US" dirty="0"/>
              <a:t> </a:t>
            </a:r>
            <a:r>
              <a:rPr lang="en-US" dirty="0" err="1"/>
              <a:t>polarnost</a:t>
            </a:r>
            <a:r>
              <a:rPr lang="en-US" dirty="0"/>
              <a:t>)</a:t>
            </a:r>
          </a:p>
          <a:p>
            <a:r>
              <a:rPr lang="en-US" dirty="0" err="1"/>
              <a:t>Preko</a:t>
            </a:r>
            <a:r>
              <a:rPr lang="en-US" dirty="0"/>
              <a:t> 12 mm </a:t>
            </a:r>
            <a:r>
              <a:rPr lang="en-US" dirty="0" err="1"/>
              <a:t>obično</a:t>
            </a:r>
            <a:r>
              <a:rPr lang="en-US" dirty="0"/>
              <a:t> MIG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286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Zavarljivost</a:t>
            </a:r>
            <a:r>
              <a:rPr lang="en-US" sz="4000" dirty="0"/>
              <a:t> </a:t>
            </a:r>
            <a:r>
              <a:rPr lang="en-US" sz="4000" dirty="0" err="1"/>
              <a:t>silicijumske</a:t>
            </a:r>
            <a:r>
              <a:rPr lang="en-US" sz="4000" dirty="0"/>
              <a:t> bronze</a:t>
            </a:r>
          </a:p>
        </p:txBody>
      </p:sp>
    </p:spTree>
    <p:extLst>
      <p:ext uri="{BB962C8B-B14F-4D97-AF65-F5344CB8AC3E}">
        <p14:creationId xmlns:p14="http://schemas.microsoft.com/office/powerpoint/2010/main" val="3915047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827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Zavarljivost</a:t>
            </a:r>
            <a:r>
              <a:rPr lang="en-US" sz="4000" dirty="0"/>
              <a:t> </a:t>
            </a:r>
            <a:r>
              <a:rPr lang="en-US" sz="4000" dirty="0" err="1"/>
              <a:t>aluminijumske</a:t>
            </a:r>
            <a:r>
              <a:rPr lang="en-US" sz="4000" dirty="0"/>
              <a:t> bronze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4-12% Al (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livenje</a:t>
            </a:r>
            <a:r>
              <a:rPr lang="en-US" dirty="0"/>
              <a:t> do 10% Al)</a:t>
            </a:r>
          </a:p>
          <a:p>
            <a:r>
              <a:rPr lang="en-US" dirty="0" err="1"/>
              <a:t>Osobine</a:t>
            </a:r>
            <a:r>
              <a:rPr lang="en-US" dirty="0"/>
              <a:t>: </a:t>
            </a: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čvrstoća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koroziona</a:t>
            </a:r>
            <a:r>
              <a:rPr lang="en-US" dirty="0"/>
              <a:t> </a:t>
            </a:r>
            <a:r>
              <a:rPr lang="en-US" dirty="0" err="1"/>
              <a:t>otpornost</a:t>
            </a:r>
            <a:r>
              <a:rPr lang="en-US" dirty="0"/>
              <a:t> (</a:t>
            </a:r>
            <a:r>
              <a:rPr lang="en-US" dirty="0" err="1"/>
              <a:t>masne</a:t>
            </a:r>
            <a:r>
              <a:rPr lang="en-US" dirty="0"/>
              <a:t> </a:t>
            </a:r>
            <a:r>
              <a:rPr lang="en-US" dirty="0" err="1"/>
              <a:t>kiseline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morska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), ne </a:t>
            </a:r>
            <a:r>
              <a:rPr lang="en-US" dirty="0" err="1"/>
              <a:t>varniče</a:t>
            </a:r>
            <a:endParaRPr lang="en-US" dirty="0"/>
          </a:p>
          <a:p>
            <a:r>
              <a:rPr lang="en-US" dirty="0" err="1"/>
              <a:t>Primena</a:t>
            </a:r>
            <a:r>
              <a:rPr lang="en-US" dirty="0"/>
              <a:t>: </a:t>
            </a:r>
            <a:r>
              <a:rPr lang="en-US" dirty="0" err="1"/>
              <a:t>klizni</a:t>
            </a:r>
            <a:r>
              <a:rPr lang="en-US" dirty="0"/>
              <a:t> </a:t>
            </a:r>
            <a:r>
              <a:rPr lang="en-US" dirty="0" err="1"/>
              <a:t>ležajevi</a:t>
            </a:r>
            <a:r>
              <a:rPr lang="en-US" dirty="0"/>
              <a:t>, </a:t>
            </a:r>
            <a:r>
              <a:rPr lang="en-US" dirty="0" err="1"/>
              <a:t>naftna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petrohemijska</a:t>
            </a:r>
            <a:r>
              <a:rPr lang="en-US" dirty="0"/>
              <a:t> </a:t>
            </a:r>
            <a:r>
              <a:rPr lang="en-US" dirty="0" err="1"/>
              <a:t>industrija</a:t>
            </a:r>
            <a:r>
              <a:rPr lang="en-US" dirty="0"/>
              <a:t>, </a:t>
            </a:r>
            <a:r>
              <a:rPr lang="en-US" dirty="0" err="1"/>
              <a:t>fitinzi</a:t>
            </a:r>
            <a:r>
              <a:rPr lang="en-US" dirty="0"/>
              <a:t>, </a:t>
            </a:r>
            <a:r>
              <a:rPr lang="en-US" dirty="0" err="1"/>
              <a:t>zupčanici</a:t>
            </a:r>
            <a:r>
              <a:rPr lang="en-US" dirty="0"/>
              <a:t>, </a:t>
            </a:r>
            <a:r>
              <a:rPr lang="en-US" dirty="0" err="1"/>
              <a:t>ventili</a:t>
            </a:r>
            <a:r>
              <a:rPr lang="en-US" dirty="0"/>
              <a:t>,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novčići</a:t>
            </a:r>
            <a:r>
              <a:rPr lang="en-US" dirty="0"/>
              <a:t>…</a:t>
            </a:r>
          </a:p>
          <a:p>
            <a:r>
              <a:rPr lang="en-US" dirty="0" err="1"/>
              <a:t>Ređe</a:t>
            </a:r>
            <a:r>
              <a:rPr lang="en-US" dirty="0"/>
              <a:t> </a:t>
            </a:r>
            <a:r>
              <a:rPr lang="en-US" dirty="0" err="1"/>
              <a:t>gasno</a:t>
            </a:r>
            <a:r>
              <a:rPr lang="en-US" dirty="0"/>
              <a:t> </a:t>
            </a:r>
            <a:r>
              <a:rPr lang="en-US" dirty="0" err="1"/>
              <a:t>zav</a:t>
            </a:r>
            <a:r>
              <a:rPr lang="en-US" dirty="0"/>
              <a:t>.(</a:t>
            </a:r>
            <a:r>
              <a:rPr lang="en-US" dirty="0" err="1"/>
              <a:t>topitelj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fluorida</a:t>
            </a:r>
            <a:r>
              <a:rPr lang="en-US" dirty="0"/>
              <a:t>)</a:t>
            </a:r>
          </a:p>
          <a:p>
            <a:r>
              <a:rPr lang="en-US" dirty="0" err="1"/>
              <a:t>Najbolje</a:t>
            </a:r>
            <a:r>
              <a:rPr lang="en-US" dirty="0"/>
              <a:t> TIG (u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naizmeničnom</a:t>
            </a:r>
            <a:r>
              <a:rPr lang="en-US" dirty="0"/>
              <a:t> </a:t>
            </a:r>
            <a:r>
              <a:rPr lang="en-US" dirty="0" err="1"/>
              <a:t>strujom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He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jednosm.strujom</a:t>
            </a:r>
            <a:r>
              <a:rPr lang="en-US" dirty="0"/>
              <a:t>, -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elektrodi</a:t>
            </a:r>
            <a:r>
              <a:rPr lang="en-US" dirty="0"/>
              <a:t>)</a:t>
            </a:r>
          </a:p>
          <a:p>
            <a:r>
              <a:rPr lang="en-US" dirty="0" err="1"/>
              <a:t>Predgrevanje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debljine</a:t>
            </a:r>
            <a:endParaRPr lang="en-US" dirty="0"/>
          </a:p>
          <a:p>
            <a:r>
              <a:rPr lang="en-US" dirty="0" err="1"/>
              <a:t>Sklonost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rekristalizaciji-ukrupnjavanju</a:t>
            </a:r>
            <a:r>
              <a:rPr lang="en-US" dirty="0"/>
              <a:t> </a:t>
            </a:r>
            <a:r>
              <a:rPr lang="en-US" dirty="0" err="1"/>
              <a:t>zrna</a:t>
            </a:r>
            <a:endParaRPr lang="en-US" dirty="0"/>
          </a:p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livene</a:t>
            </a:r>
            <a:r>
              <a:rPr lang="en-US" dirty="0"/>
              <a:t> Al-bronze: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jezgro</a:t>
            </a:r>
            <a:r>
              <a:rPr lang="en-US" dirty="0"/>
              <a:t> </a:t>
            </a:r>
            <a:r>
              <a:rPr lang="en-US" dirty="0" err="1"/>
              <a:t>plastičniji</a:t>
            </a:r>
            <a:r>
              <a:rPr lang="en-US" dirty="0"/>
              <a:t> DM,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površinski</a:t>
            </a:r>
            <a:r>
              <a:rPr lang="en-US" dirty="0"/>
              <a:t> </a:t>
            </a: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srodan</a:t>
            </a:r>
            <a:r>
              <a:rPr lang="en-US" dirty="0"/>
              <a:t> OM</a:t>
            </a:r>
          </a:p>
        </p:txBody>
      </p:sp>
    </p:spTree>
    <p:extLst>
      <p:ext uri="{BB962C8B-B14F-4D97-AF65-F5344CB8AC3E}">
        <p14:creationId xmlns:p14="http://schemas.microsoft.com/office/powerpoint/2010/main" val="3190387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Zavarljivost</a:t>
            </a:r>
            <a:r>
              <a:rPr lang="en-US" dirty="0"/>
              <a:t> </a:t>
            </a:r>
            <a:r>
              <a:rPr lang="en-US" dirty="0" err="1"/>
              <a:t>niklove</a:t>
            </a:r>
            <a:r>
              <a:rPr lang="en-US" dirty="0"/>
              <a:t> bronze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5-30%Ni, </a:t>
            </a:r>
            <a:r>
              <a:rPr lang="en-US" dirty="0" err="1"/>
              <a:t>dodatak</a:t>
            </a:r>
            <a:r>
              <a:rPr lang="en-US" dirty="0"/>
              <a:t> Fe, </a:t>
            </a:r>
            <a:r>
              <a:rPr lang="en-US" dirty="0" err="1"/>
              <a:t>Mn</a:t>
            </a:r>
            <a:endParaRPr lang="en-US" dirty="0"/>
          </a:p>
          <a:p>
            <a:r>
              <a:rPr lang="en-US" dirty="0"/>
              <a:t>Dobra </a:t>
            </a:r>
            <a:r>
              <a:rPr lang="en-US" dirty="0" err="1"/>
              <a:t>koroziona</a:t>
            </a:r>
            <a:r>
              <a:rPr lang="en-US" dirty="0"/>
              <a:t> </a:t>
            </a:r>
            <a:r>
              <a:rPr lang="en-US" dirty="0" err="1"/>
              <a:t>postojanost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meh.osobine</a:t>
            </a:r>
            <a:endParaRPr lang="en-US" dirty="0"/>
          </a:p>
          <a:p>
            <a:r>
              <a:rPr lang="en-US" dirty="0"/>
              <a:t>TIG, MIG, </a:t>
            </a:r>
            <a:r>
              <a:rPr lang="en-US" dirty="0" err="1"/>
              <a:t>plazma</a:t>
            </a:r>
            <a:endParaRPr lang="en-US" dirty="0"/>
          </a:p>
          <a:p>
            <a:r>
              <a:rPr lang="en-US" dirty="0" err="1"/>
              <a:t>Važna</a:t>
            </a:r>
            <a:r>
              <a:rPr lang="en-US" dirty="0"/>
              <a:t> dobra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gasom</a:t>
            </a:r>
            <a:endParaRPr lang="en-US" dirty="0"/>
          </a:p>
          <a:p>
            <a:r>
              <a:rPr lang="en-US" dirty="0" err="1"/>
              <a:t>Osetljivi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prodor</a:t>
            </a:r>
            <a:r>
              <a:rPr lang="en-US" dirty="0"/>
              <a:t> S </a:t>
            </a:r>
            <a:r>
              <a:rPr lang="en-US" dirty="0" err="1"/>
              <a:t>i</a:t>
            </a:r>
            <a:r>
              <a:rPr lang="en-US" dirty="0"/>
              <a:t> O (Ni-S </a:t>
            </a:r>
            <a:r>
              <a:rPr lang="en-US" dirty="0" err="1"/>
              <a:t>i</a:t>
            </a:r>
            <a:r>
              <a:rPr lang="en-US" dirty="0"/>
              <a:t> Ni-O </a:t>
            </a:r>
            <a:r>
              <a:rPr lang="en-US" dirty="0" err="1"/>
              <a:t>eutektikum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granicama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)-</a:t>
            </a:r>
            <a:r>
              <a:rPr lang="en-US" dirty="0" err="1"/>
              <a:t>javlja</a:t>
            </a:r>
            <a:r>
              <a:rPr lang="en-US" dirty="0"/>
              <a:t> se </a:t>
            </a:r>
            <a:r>
              <a:rPr lang="en-US" dirty="0" err="1"/>
              <a:t>krtost</a:t>
            </a:r>
            <a:r>
              <a:rPr lang="en-US" dirty="0"/>
              <a:t>;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dobra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gasovima</a:t>
            </a:r>
            <a:r>
              <a:rPr lang="en-US" dirty="0"/>
              <a:t> u </a:t>
            </a:r>
            <a:r>
              <a:rPr lang="en-US" dirty="0" err="1"/>
              <a:t>široj</a:t>
            </a:r>
            <a:r>
              <a:rPr lang="en-US" dirty="0"/>
              <a:t> </a:t>
            </a:r>
            <a:r>
              <a:rPr lang="en-US" dirty="0" err="1"/>
              <a:t>zoni</a:t>
            </a:r>
            <a:endParaRPr lang="en-US" dirty="0"/>
          </a:p>
          <a:p>
            <a:r>
              <a:rPr lang="en-US" dirty="0"/>
              <a:t>DM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dezoksidacije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9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/>
              <a:t>Raznorodni</a:t>
            </a:r>
            <a:r>
              <a:rPr lang="en-US" u="sng" dirty="0"/>
              <a:t> </a:t>
            </a:r>
            <a:r>
              <a:rPr lang="en-US" u="sng" dirty="0" err="1"/>
              <a:t>spojevi</a:t>
            </a:r>
            <a:r>
              <a:rPr lang="en-US" u="sng" dirty="0"/>
              <a:t> </a:t>
            </a:r>
            <a:r>
              <a:rPr lang="en-US" u="sng" dirty="0" err="1"/>
              <a:t>bakra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/>
              <a:t>legura</a:t>
            </a:r>
            <a:r>
              <a:rPr lang="en-US" u="sng" dirty="0"/>
              <a:t> </a:t>
            </a:r>
            <a:r>
              <a:rPr lang="en-US" u="sng" dirty="0" err="1"/>
              <a:t>bakra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Nesrodni</a:t>
            </a:r>
            <a:r>
              <a:rPr lang="en-US" dirty="0"/>
              <a:t> </a:t>
            </a:r>
            <a:r>
              <a:rPr lang="en-US" dirty="0" err="1"/>
              <a:t>spojevi</a:t>
            </a:r>
            <a:r>
              <a:rPr lang="en-US" dirty="0"/>
              <a:t> (</a:t>
            </a:r>
            <a:r>
              <a:rPr lang="en-US" dirty="0" err="1"/>
              <a:t>spoj</a:t>
            </a:r>
            <a:r>
              <a:rPr lang="en-US" dirty="0"/>
              <a:t> Cu/</a:t>
            </a:r>
            <a:r>
              <a:rPr lang="en-US" dirty="0" err="1"/>
              <a:t>legure</a:t>
            </a:r>
            <a:r>
              <a:rPr lang="en-US" dirty="0"/>
              <a:t> Cu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materijalom</a:t>
            </a:r>
            <a:r>
              <a:rPr lang="en-US" dirty="0"/>
              <a:t>: </a:t>
            </a:r>
            <a:r>
              <a:rPr lang="en-US" dirty="0" err="1"/>
              <a:t>čelik</a:t>
            </a:r>
            <a:r>
              <a:rPr lang="en-US" dirty="0"/>
              <a:t>, Al/</a:t>
            </a:r>
            <a:r>
              <a:rPr lang="en-US" dirty="0" err="1"/>
              <a:t>legure</a:t>
            </a:r>
            <a:r>
              <a:rPr lang="en-US" dirty="0"/>
              <a:t> Al)</a:t>
            </a:r>
          </a:p>
          <a:p>
            <a:pPr marL="514350" indent="-514350">
              <a:buAutoNum type="arabicPeriod"/>
            </a:pPr>
            <a:r>
              <a:rPr lang="en-US" dirty="0" err="1"/>
              <a:t>Srodni</a:t>
            </a:r>
            <a:r>
              <a:rPr lang="en-US" dirty="0"/>
              <a:t> </a:t>
            </a:r>
            <a:r>
              <a:rPr lang="en-US" dirty="0" err="1"/>
              <a:t>spojevi</a:t>
            </a:r>
            <a:r>
              <a:rPr lang="en-US" dirty="0"/>
              <a:t> (</a:t>
            </a:r>
            <a:r>
              <a:rPr lang="en-US" dirty="0" err="1"/>
              <a:t>spoj</a:t>
            </a:r>
            <a:r>
              <a:rPr lang="en-US" dirty="0"/>
              <a:t> Cu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legurom</a:t>
            </a:r>
            <a:r>
              <a:rPr lang="en-US" dirty="0"/>
              <a:t> Cu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legura</a:t>
            </a:r>
            <a:r>
              <a:rPr lang="en-US" dirty="0"/>
              <a:t> Cu)</a:t>
            </a:r>
          </a:p>
        </p:txBody>
      </p:sp>
    </p:spTree>
    <p:extLst>
      <p:ext uri="{BB962C8B-B14F-4D97-AF65-F5344CB8AC3E}">
        <p14:creationId xmlns:p14="http://schemas.microsoft.com/office/powerpoint/2010/main" val="226554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/>
              <a:t>Bakar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legure</a:t>
            </a:r>
            <a:r>
              <a:rPr lang="en-US" dirty="0"/>
              <a:t> </a:t>
            </a:r>
            <a:r>
              <a:rPr lang="en-US" dirty="0" err="1"/>
              <a:t>bakra</a:t>
            </a:r>
            <a:r>
              <a:rPr lang="en-US" dirty="0"/>
              <a:t>: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Bakar – </a:t>
            </a:r>
            <a:r>
              <a:rPr lang="en-US" dirty="0" err="1"/>
              <a:t>tehnički</a:t>
            </a:r>
            <a:r>
              <a:rPr lang="en-US" dirty="0"/>
              <a:t> </a:t>
            </a:r>
            <a:r>
              <a:rPr lang="en-US" dirty="0" err="1"/>
              <a:t>bakar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Mesing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niklovo</a:t>
            </a:r>
            <a:r>
              <a:rPr lang="en-US" dirty="0"/>
              <a:t> </a:t>
            </a:r>
            <a:r>
              <a:rPr lang="en-US" dirty="0" err="1"/>
              <a:t>srebro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2729133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/>
              <a:t>Nesrodni</a:t>
            </a:r>
            <a:r>
              <a:rPr lang="en-US" u="sng" dirty="0"/>
              <a:t> </a:t>
            </a:r>
            <a:r>
              <a:rPr lang="en-US" u="sng" dirty="0" err="1"/>
              <a:t>spojevi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generalno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svesti</a:t>
            </a:r>
            <a:r>
              <a:rPr lang="en-US" dirty="0"/>
              <a:t> </a:t>
            </a:r>
            <a:r>
              <a:rPr lang="en-US" dirty="0" err="1"/>
              <a:t>uvarivanje</a:t>
            </a:r>
            <a:r>
              <a:rPr lang="en-US" dirty="0"/>
              <a:t> (</a:t>
            </a:r>
            <a:r>
              <a:rPr lang="en-US" dirty="0" err="1"/>
              <a:t>mešanje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manju</a:t>
            </a:r>
            <a:r>
              <a:rPr lang="en-US" dirty="0"/>
              <a:t> </a:t>
            </a:r>
            <a:r>
              <a:rPr lang="en-US" dirty="0" err="1"/>
              <a:t>meru</a:t>
            </a:r>
            <a:r>
              <a:rPr lang="en-US" dirty="0"/>
              <a:t> - </a:t>
            </a:r>
            <a:r>
              <a:rPr lang="en-US" dirty="0" err="1"/>
              <a:t>svesti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minimum (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TIG)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Cu+čelik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Ni-bronza+čelik</a:t>
            </a:r>
            <a:r>
              <a:rPr lang="en-US" dirty="0"/>
              <a:t>: </a:t>
            </a:r>
            <a:r>
              <a:rPr lang="en-US" dirty="0" err="1"/>
              <a:t>veliko</a:t>
            </a:r>
            <a:r>
              <a:rPr lang="en-US" dirty="0"/>
              <a:t> </a:t>
            </a:r>
            <a:r>
              <a:rPr lang="en-US" dirty="0" err="1"/>
              <a:t>mešanje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uzrokovati</a:t>
            </a:r>
            <a:r>
              <a:rPr lang="en-US" dirty="0"/>
              <a:t> </a:t>
            </a:r>
            <a:r>
              <a:rPr lang="en-US" dirty="0" err="1"/>
              <a:t>vruće</a:t>
            </a:r>
            <a:r>
              <a:rPr lang="en-US" dirty="0"/>
              <a:t> </a:t>
            </a:r>
            <a:r>
              <a:rPr lang="en-US" dirty="0" err="1"/>
              <a:t>prsline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stoga</a:t>
            </a:r>
            <a:r>
              <a:rPr lang="en-US" dirty="0"/>
              <a:t>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otpornosti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zamor</a:t>
            </a:r>
            <a:r>
              <a:rPr lang="en-US" dirty="0"/>
              <a:t>. </a:t>
            </a:r>
            <a:r>
              <a:rPr lang="en-US" dirty="0" err="1"/>
              <a:t>Minimalno</a:t>
            </a:r>
            <a:r>
              <a:rPr lang="en-US" dirty="0"/>
              <a:t> </a:t>
            </a:r>
            <a:r>
              <a:rPr lang="en-US" dirty="0" err="1"/>
              <a:t>mešanje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en-US" dirty="0"/>
              <a:t> tampon-</a:t>
            </a:r>
            <a:r>
              <a:rPr lang="en-US" dirty="0" err="1"/>
              <a:t>sloja</a:t>
            </a:r>
            <a:r>
              <a:rPr lang="en-US" dirty="0"/>
              <a:t> </a:t>
            </a:r>
            <a:r>
              <a:rPr lang="en-US" dirty="0" err="1"/>
              <a:t>legure</a:t>
            </a:r>
            <a:r>
              <a:rPr lang="en-US" dirty="0"/>
              <a:t> </a:t>
            </a:r>
            <a:r>
              <a:rPr lang="en-US" dirty="0" err="1"/>
              <a:t>nikla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legura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nikla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err="1"/>
              <a:t>Cu+Al</a:t>
            </a:r>
            <a:r>
              <a:rPr lang="en-US" dirty="0"/>
              <a:t>: </a:t>
            </a:r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topljenjem</a:t>
            </a:r>
            <a:r>
              <a:rPr lang="en-US" dirty="0"/>
              <a:t> </a:t>
            </a:r>
            <a:r>
              <a:rPr lang="en-US" dirty="0" err="1"/>
              <a:t>izazivaju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krte</a:t>
            </a:r>
            <a:r>
              <a:rPr lang="en-US" dirty="0"/>
              <a:t> faze CuAl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smanjuje</a:t>
            </a:r>
            <a:r>
              <a:rPr lang="en-US" dirty="0"/>
              <a:t> </a:t>
            </a:r>
            <a:r>
              <a:rPr lang="en-US" dirty="0" err="1"/>
              <a:t>meh.osobine</a:t>
            </a:r>
            <a:r>
              <a:rPr lang="en-US" dirty="0"/>
              <a:t>. </a:t>
            </a:r>
            <a:r>
              <a:rPr lang="en-US" dirty="0" err="1"/>
              <a:t>Nanošenje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</a:t>
            </a:r>
            <a:r>
              <a:rPr lang="en-US" dirty="0" err="1"/>
              <a:t>srebrnog</a:t>
            </a:r>
            <a:r>
              <a:rPr lang="en-US" dirty="0"/>
              <a:t> </a:t>
            </a:r>
            <a:r>
              <a:rPr lang="en-US" dirty="0" err="1"/>
              <a:t>lema</a:t>
            </a:r>
            <a:r>
              <a:rPr lang="en-US" dirty="0"/>
              <a:t> (~1mm) </a:t>
            </a:r>
            <a:r>
              <a:rPr lang="en-US" dirty="0" err="1"/>
              <a:t>na</a:t>
            </a:r>
            <a:r>
              <a:rPr lang="en-US" dirty="0"/>
              <a:t> Cu, pa </a:t>
            </a:r>
            <a:r>
              <a:rPr lang="en-US" dirty="0" err="1"/>
              <a:t>zavarivanje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10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r>
              <a:rPr lang="en-US" u="sng" dirty="0" err="1"/>
              <a:t>Srodni</a:t>
            </a:r>
            <a:r>
              <a:rPr lang="en-US" u="sng" dirty="0"/>
              <a:t> </a:t>
            </a:r>
            <a:r>
              <a:rPr lang="en-US" u="sng" dirty="0" err="1"/>
              <a:t>spojevi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Cu+Ni</a:t>
            </a:r>
            <a:r>
              <a:rPr lang="en-US" b="1" dirty="0"/>
              <a:t> </a:t>
            </a:r>
            <a:r>
              <a:rPr lang="en-US" b="1" dirty="0" err="1"/>
              <a:t>bronza</a:t>
            </a:r>
            <a:r>
              <a:rPr lang="en-US" dirty="0"/>
              <a:t>: DM od Cu-Ni </a:t>
            </a:r>
            <a:r>
              <a:rPr lang="en-US" dirty="0" err="1"/>
              <a:t>legure</a:t>
            </a:r>
            <a:r>
              <a:rPr lang="en-US" dirty="0"/>
              <a:t> (Ni-bronze), </a:t>
            </a:r>
            <a:r>
              <a:rPr lang="en-US" dirty="0" err="1"/>
              <a:t>predgrevanje</a:t>
            </a:r>
            <a:r>
              <a:rPr lang="en-US" dirty="0"/>
              <a:t> Cu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toplotne</a:t>
            </a:r>
            <a:r>
              <a:rPr lang="en-US" dirty="0"/>
              <a:t> </a:t>
            </a:r>
            <a:r>
              <a:rPr lang="en-US" dirty="0" err="1"/>
              <a:t>provodljivosti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usmeriti</a:t>
            </a:r>
            <a:r>
              <a:rPr lang="en-US" dirty="0"/>
              <a:t> </a:t>
            </a:r>
            <a:r>
              <a:rPr lang="en-US" dirty="0" err="1"/>
              <a:t>luk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stranu</a:t>
            </a:r>
            <a:r>
              <a:rPr lang="en-US" dirty="0"/>
              <a:t> Cu.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Cu+Al</a:t>
            </a:r>
            <a:r>
              <a:rPr lang="en-US" b="1" dirty="0"/>
              <a:t> </a:t>
            </a:r>
            <a:r>
              <a:rPr lang="en-US" b="1" dirty="0" err="1"/>
              <a:t>bronza</a:t>
            </a:r>
            <a:r>
              <a:rPr lang="en-US" dirty="0"/>
              <a:t>: DM od Al bronze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Al </a:t>
            </a:r>
            <a:r>
              <a:rPr lang="en-US" b="1" dirty="0" err="1"/>
              <a:t>bronza+Ni</a:t>
            </a:r>
            <a:r>
              <a:rPr lang="en-US" b="1" dirty="0"/>
              <a:t> </a:t>
            </a:r>
            <a:r>
              <a:rPr lang="en-US" b="1" dirty="0" err="1"/>
              <a:t>bronza</a:t>
            </a:r>
            <a:r>
              <a:rPr lang="en-US" dirty="0"/>
              <a:t>: DM od Al bronze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67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Lemljenje</a:t>
            </a:r>
            <a:r>
              <a:rPr lang="en-US" dirty="0"/>
              <a:t> </a:t>
            </a:r>
            <a:r>
              <a:rPr lang="en-US" dirty="0" err="1"/>
              <a:t>bakra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Primenjuje</a:t>
            </a:r>
            <a:r>
              <a:rPr lang="en-US" dirty="0"/>
              <a:t> se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(</a:t>
            </a:r>
            <a:r>
              <a:rPr lang="en-US" dirty="0" err="1"/>
              <a:t>nezavarljive</a:t>
            </a:r>
            <a:r>
              <a:rPr lang="en-US" dirty="0"/>
              <a:t> </a:t>
            </a:r>
            <a:r>
              <a:rPr lang="en-US" dirty="0" err="1"/>
              <a:t>legure</a:t>
            </a:r>
            <a:r>
              <a:rPr lang="en-US" dirty="0"/>
              <a:t>, </a:t>
            </a:r>
            <a:r>
              <a:rPr lang="en-US" dirty="0" err="1"/>
              <a:t>delikatni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en-US" dirty="0"/>
              <a:t> </a:t>
            </a:r>
            <a:r>
              <a:rPr lang="en-US" dirty="0" err="1"/>
              <a:t>predmeti</a:t>
            </a:r>
            <a:r>
              <a:rPr lang="en-US" dirty="0"/>
              <a:t>,…)</a:t>
            </a:r>
          </a:p>
          <a:p>
            <a:r>
              <a:rPr lang="en-US" dirty="0" err="1"/>
              <a:t>Vrste</a:t>
            </a:r>
            <a:r>
              <a:rPr lang="en-US" dirty="0"/>
              <a:t>: 	1. </a:t>
            </a:r>
            <a:r>
              <a:rPr lang="en-US" dirty="0" err="1"/>
              <a:t>Meko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2. </a:t>
            </a:r>
            <a:r>
              <a:rPr lang="en-US" dirty="0" err="1"/>
              <a:t>Tvrdo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09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/>
              <a:t>Meko</a:t>
            </a:r>
            <a:r>
              <a:rPr lang="en-US" u="sng" dirty="0"/>
              <a:t> </a:t>
            </a:r>
            <a:r>
              <a:rPr lang="en-US" u="sng" dirty="0" err="1"/>
              <a:t>lemljenje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U </a:t>
            </a:r>
            <a:r>
              <a:rPr lang="en-US" dirty="0" err="1"/>
              <a:t>elektrotehnici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štampana</a:t>
            </a:r>
            <a:r>
              <a:rPr lang="en-US" dirty="0"/>
              <a:t> kola, </a:t>
            </a:r>
            <a:r>
              <a:rPr lang="en-US" dirty="0" err="1"/>
              <a:t>provodnike</a:t>
            </a:r>
            <a:r>
              <a:rPr lang="en-US" dirty="0"/>
              <a:t>, …</a:t>
            </a:r>
          </a:p>
          <a:p>
            <a:pPr>
              <a:buFontTx/>
              <a:buChar char="-"/>
            </a:pP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mehaničko</a:t>
            </a:r>
            <a:r>
              <a:rPr lang="en-US" dirty="0"/>
              <a:t>, </a:t>
            </a:r>
            <a:r>
              <a:rPr lang="en-US" dirty="0" err="1"/>
              <a:t>hemijsko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elektrohemijsko</a:t>
            </a:r>
            <a:r>
              <a:rPr lang="en-US" dirty="0"/>
              <a:t> </a:t>
            </a:r>
            <a:r>
              <a:rPr lang="en-US" dirty="0" err="1"/>
              <a:t>čišćenje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pripremljena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prevlakom</a:t>
            </a:r>
            <a:r>
              <a:rPr lang="en-US" dirty="0"/>
              <a:t> Sn </a:t>
            </a:r>
            <a:r>
              <a:rPr lang="en-US" dirty="0" err="1"/>
              <a:t>ili</a:t>
            </a:r>
            <a:r>
              <a:rPr lang="en-US" dirty="0"/>
              <a:t> Sn-</a:t>
            </a:r>
            <a:r>
              <a:rPr lang="en-US" dirty="0" err="1"/>
              <a:t>Pb</a:t>
            </a:r>
            <a:r>
              <a:rPr lang="en-US" dirty="0"/>
              <a:t> 4-8 µm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ide </a:t>
            </a:r>
            <a:r>
              <a:rPr lang="en-US" dirty="0" err="1"/>
              <a:t>lem</a:t>
            </a:r>
            <a:r>
              <a:rPr lang="en-US" dirty="0"/>
              <a:t> (do 18 </a:t>
            </a:r>
            <a:r>
              <a:rPr lang="en-US" dirty="0" err="1"/>
              <a:t>meseci</a:t>
            </a:r>
            <a:r>
              <a:rPr lang="en-US" dirty="0"/>
              <a:t> </a:t>
            </a:r>
            <a:r>
              <a:rPr lang="en-US" dirty="0" err="1"/>
              <a:t>lemljenje</a:t>
            </a:r>
            <a:r>
              <a:rPr lang="en-US" dirty="0"/>
              <a:t> bez </a:t>
            </a:r>
            <a:r>
              <a:rPr lang="en-US" dirty="0" err="1"/>
              <a:t>pripreme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b="1" i="1" dirty="0" err="1"/>
              <a:t>Lemovi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Sn, </a:t>
            </a:r>
            <a:r>
              <a:rPr lang="en-US" dirty="0" err="1"/>
              <a:t>Pb</a:t>
            </a:r>
            <a:r>
              <a:rPr lang="en-US" dirty="0"/>
              <a:t>-Cd, </a:t>
            </a:r>
            <a:r>
              <a:rPr lang="en-US" dirty="0" err="1"/>
              <a:t>Pb</a:t>
            </a:r>
            <a:r>
              <a:rPr lang="en-US" dirty="0"/>
              <a:t>-Sn, Sn-</a:t>
            </a:r>
            <a:r>
              <a:rPr lang="en-US" dirty="0" err="1"/>
              <a:t>Pb</a:t>
            </a:r>
            <a:r>
              <a:rPr lang="en-US" dirty="0"/>
              <a:t>-Ag, Sn-</a:t>
            </a:r>
            <a:r>
              <a:rPr lang="en-US" dirty="0" err="1"/>
              <a:t>Pb</a:t>
            </a:r>
            <a:r>
              <a:rPr lang="en-US" dirty="0"/>
              <a:t>-Cd (</a:t>
            </a:r>
            <a:r>
              <a:rPr lang="en-US" dirty="0" err="1"/>
              <a:t>zadnja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malog</a:t>
            </a:r>
            <a:r>
              <a:rPr lang="en-US" dirty="0"/>
              <a:t> </a:t>
            </a:r>
            <a:r>
              <a:rPr lang="en-US" dirty="0" err="1"/>
              <a:t>el.otpora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b="1" i="1" dirty="0" err="1"/>
              <a:t>Topitelji</a:t>
            </a:r>
            <a:r>
              <a:rPr lang="en-US" b="1" dirty="0"/>
              <a:t>:</a:t>
            </a:r>
            <a:r>
              <a:rPr lang="en-US" dirty="0"/>
              <a:t> a) </a:t>
            </a:r>
            <a:r>
              <a:rPr lang="en-US" dirty="0" err="1"/>
              <a:t>agresivni</a:t>
            </a:r>
            <a:r>
              <a:rPr lang="en-US" dirty="0"/>
              <a:t> F-SW11 do 13 </a:t>
            </a:r>
            <a:r>
              <a:rPr lang="en-US" dirty="0" err="1"/>
              <a:t>i</a:t>
            </a:r>
            <a:r>
              <a:rPr lang="en-US" dirty="0"/>
              <a:t> F-SW21 do 28 ne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opsežnu</a:t>
            </a:r>
            <a:r>
              <a:rPr lang="en-US" dirty="0"/>
              <a:t> </a:t>
            </a:r>
            <a:r>
              <a:rPr lang="en-US" dirty="0" err="1"/>
              <a:t>pripremu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čišćenje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lemljenja</a:t>
            </a:r>
            <a:endParaRPr lang="en-US" dirty="0"/>
          </a:p>
          <a:p>
            <a:pPr marL="0" indent="0">
              <a:buNone/>
            </a:pPr>
            <a:r>
              <a:rPr lang="en-US" sz="3200" dirty="0"/>
              <a:t>	          b) </a:t>
            </a:r>
            <a:r>
              <a:rPr lang="en-US" sz="3200" dirty="0" err="1"/>
              <a:t>manje</a:t>
            </a:r>
            <a:r>
              <a:rPr lang="en-US" sz="3200" dirty="0"/>
              <a:t> </a:t>
            </a:r>
            <a:r>
              <a:rPr lang="en-US" sz="3200" dirty="0" err="1"/>
              <a:t>agresivni</a:t>
            </a:r>
            <a:r>
              <a:rPr lang="en-US" sz="3200" dirty="0"/>
              <a:t> F-SW31 do 34 </a:t>
            </a:r>
            <a:r>
              <a:rPr lang="en-US" sz="3200" dirty="0" err="1"/>
              <a:t>mogu</a:t>
            </a:r>
            <a:r>
              <a:rPr lang="en-US" sz="3200" dirty="0"/>
              <a:t>    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3200" dirty="0" err="1"/>
              <a:t>biti</a:t>
            </a:r>
            <a:r>
              <a:rPr lang="en-US" sz="3200" dirty="0"/>
              <a:t> </a:t>
            </a:r>
            <a:r>
              <a:rPr lang="en-US" sz="3200" dirty="0" err="1"/>
              <a:t>pomešani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lemom</a:t>
            </a:r>
            <a:r>
              <a:rPr lang="en-US" sz="3200" dirty="0"/>
              <a:t> u </a:t>
            </a:r>
            <a:r>
              <a:rPr lang="en-US" sz="3200" dirty="0" err="1"/>
              <a:t>vidu</a:t>
            </a:r>
            <a:r>
              <a:rPr lang="en-US" sz="3200" dirty="0"/>
              <a:t> paste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54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err="1"/>
              <a:t>Tvrdo</a:t>
            </a:r>
            <a:r>
              <a:rPr lang="en-US" u="sng" dirty="0"/>
              <a:t> </a:t>
            </a:r>
            <a:r>
              <a:rPr lang="en-US" u="sng" dirty="0" err="1"/>
              <a:t>lemljenje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lemljenja</a:t>
            </a:r>
            <a:r>
              <a:rPr lang="en-US" dirty="0"/>
              <a:t> </a:t>
            </a:r>
            <a:r>
              <a:rPr lang="en-US" dirty="0" err="1"/>
              <a:t>delova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dimenzija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mase</a:t>
            </a:r>
            <a:r>
              <a:rPr lang="en-US" dirty="0"/>
              <a:t> – </a:t>
            </a:r>
            <a:r>
              <a:rPr lang="en-US" dirty="0" err="1"/>
              <a:t>lemi</a:t>
            </a:r>
            <a:r>
              <a:rPr lang="en-US" dirty="0"/>
              <a:t> se u </a:t>
            </a:r>
            <a:r>
              <a:rPr lang="en-US" dirty="0" err="1"/>
              <a:t>pećima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atmosferom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vakuumu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gorionika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Ako</a:t>
            </a:r>
            <a:r>
              <a:rPr lang="en-US" dirty="0"/>
              <a:t> je %O &gt;0,02%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atmosfera</a:t>
            </a:r>
            <a:r>
              <a:rPr lang="en-US" dirty="0"/>
              <a:t> </a:t>
            </a:r>
            <a:r>
              <a:rPr lang="en-US" dirty="0" err="1"/>
              <a:t>bogata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H, </a:t>
            </a:r>
            <a:r>
              <a:rPr lang="en-US" dirty="0" err="1"/>
              <a:t>javlja</a:t>
            </a:r>
            <a:r>
              <a:rPr lang="en-US" dirty="0"/>
              <a:t> se </a:t>
            </a:r>
            <a:r>
              <a:rPr lang="en-US" dirty="0" err="1"/>
              <a:t>vodonična</a:t>
            </a:r>
            <a:r>
              <a:rPr lang="en-US" dirty="0"/>
              <a:t> </a:t>
            </a:r>
            <a:r>
              <a:rPr lang="en-US" dirty="0" err="1"/>
              <a:t>bolest</a:t>
            </a:r>
            <a:r>
              <a:rPr lang="en-US" dirty="0"/>
              <a:t> (</a:t>
            </a:r>
            <a:r>
              <a:rPr lang="en-US" dirty="0" err="1"/>
              <a:t>prsline</a:t>
            </a:r>
            <a:r>
              <a:rPr lang="en-US" dirty="0"/>
              <a:t>, </a:t>
            </a:r>
            <a:r>
              <a:rPr lang="en-US" dirty="0" err="1"/>
              <a:t>poroznost</a:t>
            </a:r>
            <a:r>
              <a:rPr lang="en-US" dirty="0"/>
              <a:t>, </a:t>
            </a:r>
            <a:r>
              <a:rPr lang="en-US" dirty="0" err="1"/>
              <a:t>korozija</a:t>
            </a:r>
            <a:r>
              <a:rPr lang="en-US" dirty="0"/>
              <a:t>),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indukciono</a:t>
            </a:r>
            <a:r>
              <a:rPr lang="en-US" dirty="0"/>
              <a:t> </a:t>
            </a:r>
            <a:r>
              <a:rPr lang="en-US" dirty="0" err="1"/>
              <a:t>lemljenje</a:t>
            </a:r>
            <a:r>
              <a:rPr lang="en-US" dirty="0"/>
              <a:t> (</a:t>
            </a:r>
            <a:r>
              <a:rPr lang="en-US" dirty="0" err="1"/>
              <a:t>kratko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vakuumskim</a:t>
            </a:r>
            <a:r>
              <a:rPr lang="en-US" dirty="0"/>
              <a:t> </a:t>
            </a:r>
            <a:r>
              <a:rPr lang="en-US" dirty="0" err="1"/>
              <a:t>pećima</a:t>
            </a:r>
            <a:r>
              <a:rPr lang="en-US" dirty="0"/>
              <a:t>.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gorionikom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velikim</a:t>
            </a:r>
            <a:r>
              <a:rPr lang="en-US" dirty="0"/>
              <a:t> (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grejanje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niskom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toplj</a:t>
            </a:r>
            <a:r>
              <a:rPr lang="en-US" dirty="0"/>
              <a:t>: L-Ag40Cd</a:t>
            </a:r>
          </a:p>
          <a:p>
            <a:pPr>
              <a:buFontTx/>
              <a:buChar char="-"/>
            </a:pPr>
            <a:r>
              <a:rPr lang="en-US" dirty="0" err="1"/>
              <a:t>Lemovi</a:t>
            </a:r>
            <a:r>
              <a:rPr lang="en-US" dirty="0"/>
              <a:t>: 	Cu-P, Ag-P </a:t>
            </a:r>
            <a:r>
              <a:rPr lang="en-US" dirty="0" err="1"/>
              <a:t>lem</a:t>
            </a:r>
            <a:r>
              <a:rPr lang="en-US" dirty="0"/>
              <a:t> ne </a:t>
            </a:r>
            <a:r>
              <a:rPr lang="en-US" dirty="0" err="1"/>
              <a:t>direktno</a:t>
            </a:r>
            <a:r>
              <a:rPr lang="en-US" dirty="0"/>
              <a:t> u </a:t>
            </a:r>
            <a:r>
              <a:rPr lang="en-US" dirty="0" err="1"/>
              <a:t>plamen</a:t>
            </a:r>
            <a:r>
              <a:rPr lang="en-US" dirty="0"/>
              <a:t>, bez </a:t>
            </a:r>
            <a:r>
              <a:rPr lang="en-US" dirty="0" err="1"/>
              <a:t>topitelja</a:t>
            </a:r>
            <a:r>
              <a:rPr lang="en-US" dirty="0"/>
              <a:t> (P-</a:t>
            </a:r>
            <a:r>
              <a:rPr lang="en-US" dirty="0" err="1"/>
              <a:t>štiti</a:t>
            </a:r>
            <a:r>
              <a:rPr lang="en-US" dirty="0"/>
              <a:t> </a:t>
            </a:r>
            <a:r>
              <a:rPr lang="en-US" dirty="0" err="1"/>
              <a:t>spoj</a:t>
            </a:r>
            <a:r>
              <a:rPr lang="en-US" dirty="0"/>
              <a:t>), </a:t>
            </a:r>
            <a:r>
              <a:rPr lang="en-US" dirty="0" err="1"/>
              <a:t>krti</a:t>
            </a:r>
            <a:r>
              <a:rPr lang="en-US" dirty="0"/>
              <a:t> </a:t>
            </a:r>
            <a:r>
              <a:rPr lang="en-US" dirty="0" err="1"/>
              <a:t>spoj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Cu-Ag-P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krti</a:t>
            </a:r>
            <a:r>
              <a:rPr lang="en-US" dirty="0"/>
              <a:t> </a:t>
            </a:r>
            <a:r>
              <a:rPr lang="en-US" dirty="0" err="1"/>
              <a:t>spoj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Generalno</a:t>
            </a:r>
            <a:r>
              <a:rPr lang="en-US" dirty="0"/>
              <a:t>, 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čvrstoća</a:t>
            </a:r>
            <a:r>
              <a:rPr lang="en-US" dirty="0"/>
              <a:t> od OM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dendritske</a:t>
            </a: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građe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krupnozrne</a:t>
            </a:r>
            <a:r>
              <a:rPr lang="en-US" dirty="0"/>
              <a:t> </a:t>
            </a:r>
            <a:r>
              <a:rPr lang="en-US" dirty="0" err="1"/>
              <a:t>strukture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84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Lemljenje</a:t>
            </a:r>
            <a:r>
              <a:rPr lang="en-US" dirty="0"/>
              <a:t> </a:t>
            </a:r>
            <a:r>
              <a:rPr lang="en-US" dirty="0" err="1"/>
              <a:t>legura</a:t>
            </a:r>
            <a:r>
              <a:rPr lang="en-US" dirty="0"/>
              <a:t> </a:t>
            </a:r>
            <a:r>
              <a:rPr lang="en-US" dirty="0" err="1"/>
              <a:t>bakra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Lemljivost</a:t>
            </a:r>
            <a:r>
              <a:rPr lang="en-US" dirty="0"/>
              <a:t> je 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bakra</a:t>
            </a:r>
            <a:endParaRPr lang="en-US" dirty="0"/>
          </a:p>
          <a:p>
            <a:r>
              <a:rPr lang="en-US" dirty="0" err="1"/>
              <a:t>Lemljivost</a:t>
            </a:r>
            <a:r>
              <a:rPr lang="en-US" dirty="0"/>
              <a:t> je </a:t>
            </a:r>
            <a:r>
              <a:rPr lang="en-US" dirty="0" err="1"/>
              <a:t>bolja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% L.E. &lt;5%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L.E. </a:t>
            </a:r>
            <a:r>
              <a:rPr lang="en-US" dirty="0" err="1"/>
              <a:t>nisu</a:t>
            </a:r>
            <a:r>
              <a:rPr lang="en-US" dirty="0"/>
              <a:t> Si, Al, </a:t>
            </a:r>
            <a:r>
              <a:rPr lang="en-US" dirty="0" err="1"/>
              <a:t>Mn</a:t>
            </a:r>
            <a:r>
              <a:rPr lang="en-US" dirty="0"/>
              <a:t>, Cr </a:t>
            </a:r>
            <a:r>
              <a:rPr lang="en-US" dirty="0" err="1"/>
              <a:t>i</a:t>
            </a:r>
            <a:r>
              <a:rPr lang="en-US" dirty="0"/>
              <a:t> Be</a:t>
            </a:r>
          </a:p>
          <a:p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lemljivosti</a:t>
            </a:r>
            <a:r>
              <a:rPr lang="en-US" dirty="0"/>
              <a:t> </a:t>
            </a:r>
            <a:r>
              <a:rPr lang="en-US" dirty="0" err="1"/>
              <a:t>prethodnim</a:t>
            </a:r>
            <a:r>
              <a:rPr lang="en-US" dirty="0"/>
              <a:t> </a:t>
            </a:r>
            <a:r>
              <a:rPr lang="en-US" dirty="0" err="1"/>
              <a:t>uranjanjem</a:t>
            </a:r>
            <a:r>
              <a:rPr lang="en-US" dirty="0"/>
              <a:t> u </a:t>
            </a:r>
            <a:r>
              <a:rPr lang="en-US" dirty="0" err="1"/>
              <a:t>rastop</a:t>
            </a:r>
            <a:r>
              <a:rPr lang="en-US" dirty="0"/>
              <a:t> (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topiteljima</a:t>
            </a:r>
            <a:r>
              <a:rPr lang="en-US" dirty="0"/>
              <a:t> F-SW31 do 34) CuSn6, CuZn30 </a:t>
            </a:r>
            <a:r>
              <a:rPr lang="en-US" dirty="0" err="1"/>
              <a:t>ili</a:t>
            </a:r>
            <a:r>
              <a:rPr lang="en-US" dirty="0"/>
              <a:t> 37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galvanizacijom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30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RS" u="sng" dirty="0"/>
              <a:t>L</a:t>
            </a:r>
            <a:r>
              <a:rPr lang="en-US" u="sng" dirty="0" err="1"/>
              <a:t>emljenje</a:t>
            </a:r>
            <a:r>
              <a:rPr lang="en-US" u="sng" dirty="0"/>
              <a:t> </a:t>
            </a:r>
            <a:r>
              <a:rPr lang="en-US" u="sng" dirty="0" err="1"/>
              <a:t>mesinga</a:t>
            </a:r>
            <a:r>
              <a:rPr lang="en-US" u="sng" dirty="0"/>
              <a:t> (Cu-Zn)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endParaRPr lang="sr-Latn-RS" dirty="0"/>
          </a:p>
          <a:p>
            <a:pPr>
              <a:buFontTx/>
              <a:buChar char="-"/>
            </a:pPr>
            <a:r>
              <a:rPr lang="sr-Latn-RS" dirty="0"/>
              <a:t>Tvrdo lemljenje</a:t>
            </a:r>
          </a:p>
          <a:p>
            <a:pPr>
              <a:buFontTx/>
              <a:buChar char="-"/>
            </a:pPr>
            <a:r>
              <a:rPr lang="sr-Latn-RS" dirty="0"/>
              <a:t>Z</a:t>
            </a:r>
            <a:r>
              <a:rPr lang="en-US" dirty="0"/>
              <a:t>n </a:t>
            </a:r>
            <a:r>
              <a:rPr lang="en-US" dirty="0" err="1"/>
              <a:t>i</a:t>
            </a:r>
            <a:r>
              <a:rPr lang="sr-Latn-RS" dirty="0"/>
              <a:t>z</a:t>
            </a:r>
            <a:r>
              <a:rPr lang="en-US" dirty="0"/>
              <a:t> OM </a:t>
            </a:r>
            <a:r>
              <a:rPr lang="en-US" dirty="0" err="1"/>
              <a:t>difunduje</a:t>
            </a:r>
            <a:r>
              <a:rPr lang="en-US" dirty="0"/>
              <a:t> </a:t>
            </a:r>
            <a:r>
              <a:rPr lang="sr-Latn-RS" dirty="0"/>
              <a:t>na površinu i smanjuje   </a:t>
            </a:r>
          </a:p>
          <a:p>
            <a:pPr marL="0" indent="0">
              <a:buNone/>
            </a:pPr>
            <a:r>
              <a:rPr lang="sr-Latn-RS" dirty="0"/>
              <a:t>    </a:t>
            </a:r>
            <a:r>
              <a:rPr lang="sr-Latn-RS" dirty="0" err="1"/>
              <a:t>lemljivost</a:t>
            </a:r>
            <a:r>
              <a:rPr lang="sr-Latn-RS" dirty="0"/>
              <a:t>, pa se pre lemljenja vrši </a:t>
            </a:r>
          </a:p>
          <a:p>
            <a:pPr marL="0" indent="0">
              <a:buNone/>
            </a:pPr>
            <a:r>
              <a:rPr lang="sr-Latn-RS" dirty="0"/>
              <a:t>    galvanizacija sa </a:t>
            </a:r>
            <a:r>
              <a:rPr lang="sr-Latn-RS" dirty="0" err="1"/>
              <a:t>Cu</a:t>
            </a:r>
            <a:r>
              <a:rPr lang="sr-Latn-RS" dirty="0"/>
              <a:t>, Ni ili Ni-</a:t>
            </a:r>
            <a:r>
              <a:rPr lang="sr-Latn-RS" dirty="0" err="1"/>
              <a:t>Sn</a:t>
            </a:r>
            <a:endParaRPr lang="en-US" dirty="0"/>
          </a:p>
          <a:p>
            <a:pPr>
              <a:buFontTx/>
              <a:buChar char="-"/>
            </a:pPr>
            <a:r>
              <a:rPr lang="sr-Latn-RS" dirty="0"/>
              <a:t>Lemovi: CuZn37Al1, CuZn40Al2</a:t>
            </a:r>
          </a:p>
          <a:p>
            <a:pPr>
              <a:buFontTx/>
              <a:buChar char="-"/>
            </a:pPr>
            <a:r>
              <a:rPr lang="sr-Latn-RS" dirty="0"/>
              <a:t>Spoj sa čelikom: stvaraju se </a:t>
            </a:r>
            <a:r>
              <a:rPr lang="sr-Latn-RS" dirty="0" err="1"/>
              <a:t>železoaluminidi</a:t>
            </a:r>
            <a:r>
              <a:rPr lang="sr-Latn-RS" dirty="0"/>
              <a:t> (</a:t>
            </a:r>
            <a:r>
              <a:rPr lang="sr-Latn-RS" dirty="0" err="1"/>
              <a:t>Fe</a:t>
            </a:r>
            <a:r>
              <a:rPr lang="sr-Latn-RS" dirty="0"/>
              <a:t>-Al) i krt spoj, zato prevlaka od Ni na čeliku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4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RS" u="sng" dirty="0"/>
              <a:t>L</a:t>
            </a:r>
            <a:r>
              <a:rPr lang="en-US" u="sng" dirty="0" err="1"/>
              <a:t>emljenje</a:t>
            </a:r>
            <a:r>
              <a:rPr lang="en-US" u="sng" dirty="0"/>
              <a:t> </a:t>
            </a:r>
            <a:r>
              <a:rPr lang="sr-Latn-RS" u="sng" dirty="0" err="1"/>
              <a:t>kalajne</a:t>
            </a:r>
            <a:r>
              <a:rPr lang="sr-Latn-RS" u="sng" dirty="0"/>
              <a:t> bronze</a:t>
            </a:r>
            <a:r>
              <a:rPr lang="en-US" u="sng" dirty="0"/>
              <a:t> (Cu-</a:t>
            </a:r>
            <a:r>
              <a:rPr lang="sr-Latn-RS" u="sng" dirty="0"/>
              <a:t>S</a:t>
            </a:r>
            <a:r>
              <a:rPr lang="en-US" u="sng" dirty="0"/>
              <a:t>n)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endParaRPr lang="sr-Latn-RS" dirty="0"/>
          </a:p>
          <a:p>
            <a:pPr>
              <a:buFontTx/>
              <a:buChar char="-"/>
            </a:pPr>
            <a:r>
              <a:rPr lang="sr-Latn-RS" dirty="0"/>
              <a:t>Meko lemljenje</a:t>
            </a:r>
          </a:p>
          <a:p>
            <a:pPr>
              <a:buFontTx/>
              <a:buChar char="-"/>
            </a:pPr>
            <a:r>
              <a:rPr lang="sr-Latn-RS" dirty="0"/>
              <a:t>Preporučuje se prethodno </a:t>
            </a:r>
            <a:r>
              <a:rPr lang="sr-Latn-RS" dirty="0" err="1"/>
              <a:t>kalaisanje</a:t>
            </a:r>
            <a:endParaRPr lang="sr-Latn-RS" dirty="0"/>
          </a:p>
          <a:p>
            <a:pPr>
              <a:buFontTx/>
              <a:buChar char="-"/>
            </a:pPr>
            <a:r>
              <a:rPr lang="sr-Latn-RS" dirty="0"/>
              <a:t>Lemovi. SnAg5, CdAg5</a:t>
            </a:r>
          </a:p>
        </p:txBody>
      </p:sp>
    </p:spTree>
    <p:extLst>
      <p:ext uri="{BB962C8B-B14F-4D97-AF65-F5344CB8AC3E}">
        <p14:creationId xmlns:p14="http://schemas.microsoft.com/office/powerpoint/2010/main" val="2019574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*  </a:t>
            </a:r>
            <a:r>
              <a:rPr lang="en-US" dirty="0" err="1">
                <a:solidFill>
                  <a:srgbClr val="7030A0"/>
                </a:solidFill>
              </a:rPr>
              <a:t>uobičajeni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parametri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idu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vežbe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**</a:t>
            </a:r>
            <a:r>
              <a:rPr lang="en-US" dirty="0" err="1">
                <a:solidFill>
                  <a:srgbClr val="7030A0"/>
                </a:solidFill>
              </a:rPr>
              <a:t>prilozi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idu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vežbe</a:t>
            </a:r>
            <a:r>
              <a:rPr lang="en-US" dirty="0">
                <a:solidFill>
                  <a:srgbClr val="7030A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924230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Tehnički</a:t>
            </a:r>
            <a:r>
              <a:rPr lang="en-US" u="sng" dirty="0"/>
              <a:t> </a:t>
            </a:r>
            <a:r>
              <a:rPr lang="en-US" u="sng" dirty="0" err="1"/>
              <a:t>čisti</a:t>
            </a:r>
            <a:r>
              <a:rPr lang="en-US" u="sng" dirty="0"/>
              <a:t> </a:t>
            </a:r>
            <a:r>
              <a:rPr lang="en-US" u="sng" dirty="0" err="1"/>
              <a:t>bakar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/>
          </a:bodyPr>
          <a:lstStyle/>
          <a:p>
            <a:r>
              <a:rPr lang="en-US" sz="2800" dirty="0" err="1"/>
              <a:t>Elektrolitički</a:t>
            </a:r>
            <a:r>
              <a:rPr lang="en-US" sz="2800" dirty="0"/>
              <a:t> (</a:t>
            </a:r>
            <a:r>
              <a:rPr lang="en-US" sz="2800" dirty="0" err="1"/>
              <a:t>mali</a:t>
            </a:r>
            <a:r>
              <a:rPr lang="en-US" sz="2800" dirty="0"/>
              <a:t> % O), </a:t>
            </a:r>
            <a:r>
              <a:rPr lang="en-US" sz="2800" dirty="0" err="1"/>
              <a:t>dezoksidisani</a:t>
            </a:r>
            <a:r>
              <a:rPr lang="en-US" sz="2800" dirty="0"/>
              <a:t> (</a:t>
            </a:r>
            <a:r>
              <a:rPr lang="en-US" sz="2800" dirty="0" err="1"/>
              <a:t>dodatak</a:t>
            </a:r>
            <a:r>
              <a:rPr lang="en-US" sz="2800" dirty="0"/>
              <a:t> P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vezivanje</a:t>
            </a:r>
            <a:r>
              <a:rPr lang="en-US" sz="2800" dirty="0"/>
              <a:t> O u </a:t>
            </a:r>
            <a:r>
              <a:rPr lang="en-US" sz="2800" dirty="0" err="1"/>
              <a:t>fosfor-oksid</a:t>
            </a:r>
            <a:r>
              <a:rPr lang="en-US" sz="2800" dirty="0"/>
              <a:t>)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bezkiseonični</a:t>
            </a:r>
            <a:r>
              <a:rPr lang="en-US" sz="2800" dirty="0"/>
              <a:t> Cu (bez O)</a:t>
            </a:r>
          </a:p>
          <a:p>
            <a:r>
              <a:rPr lang="en-US" sz="2800" u="sng" dirty="0" err="1"/>
              <a:t>Uticaj</a:t>
            </a:r>
            <a:r>
              <a:rPr lang="en-US" sz="2800" u="sng" dirty="0"/>
              <a:t> </a:t>
            </a:r>
            <a:r>
              <a:rPr lang="en-US" sz="2800" u="sng" dirty="0" err="1"/>
              <a:t>kiseonika</a:t>
            </a:r>
            <a:r>
              <a:rPr lang="en-US" sz="2800" dirty="0"/>
              <a:t>: </a:t>
            </a:r>
          </a:p>
          <a:p>
            <a:pPr>
              <a:buFontTx/>
              <a:buChar char="-"/>
            </a:pPr>
            <a:r>
              <a:rPr lang="sr-Latn-CS" sz="2800" dirty="0" err="1"/>
              <a:t>Cu+O</a:t>
            </a:r>
            <a:r>
              <a:rPr lang="sr-Latn-CS" sz="2800" dirty="0"/>
              <a:t> obrazuju </a:t>
            </a:r>
            <a:r>
              <a:rPr lang="sr-Latn-CS" sz="2800" dirty="0" err="1"/>
              <a:t>lakotopljiv</a:t>
            </a:r>
            <a:r>
              <a:rPr lang="sr-Latn-CS" sz="2800" dirty="0"/>
              <a:t> krt sloj</a:t>
            </a:r>
            <a:r>
              <a:rPr lang="en-US" sz="2800" dirty="0"/>
              <a:t>-</a:t>
            </a:r>
            <a:r>
              <a:rPr lang="en-US" sz="2800" dirty="0" err="1"/>
              <a:t>eutektikum</a:t>
            </a:r>
            <a:r>
              <a:rPr lang="sr-Latn-CS" sz="2800" dirty="0"/>
              <a:t> (Cu</a:t>
            </a:r>
            <a:r>
              <a:rPr lang="sr-Latn-CS" sz="2800" baseline="-25000" dirty="0"/>
              <a:t>2</a:t>
            </a:r>
            <a:r>
              <a:rPr lang="sr-Latn-CS" sz="2800" dirty="0"/>
              <a:t>O+Cu) oko zrna bakra</a:t>
            </a:r>
            <a:r>
              <a:rPr lang="en-US" sz="2800" dirty="0"/>
              <a:t>,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uzrokuje</a:t>
            </a:r>
            <a:r>
              <a:rPr lang="en-US" sz="2800" dirty="0"/>
              <a:t> pad</a:t>
            </a:r>
            <a:r>
              <a:rPr lang="sr-Latn-CS" sz="2800" dirty="0"/>
              <a:t> plastičnost</a:t>
            </a:r>
            <a:r>
              <a:rPr lang="en-US" sz="2800" dirty="0" err="1"/>
              <a:t>i</a:t>
            </a:r>
            <a:r>
              <a:rPr lang="sr-Latn-CS" sz="2800" dirty="0"/>
              <a:t> bakra i povećava se mogućnost nastanka vrućih </a:t>
            </a:r>
            <a:r>
              <a:rPr lang="sr-Latn-CS" sz="2800" dirty="0" err="1"/>
              <a:t>prslina</a:t>
            </a:r>
            <a:r>
              <a:rPr lang="sr-Latn-CS" sz="2800" dirty="0"/>
              <a:t>: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Toplo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hladno</a:t>
            </a:r>
            <a:r>
              <a:rPr lang="en-US" sz="2800" dirty="0"/>
              <a:t> </a:t>
            </a:r>
            <a:r>
              <a:rPr lang="en-US" sz="2800" dirty="0" err="1"/>
              <a:t>deformisanje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800" dirty="0" err="1"/>
              <a:t>razara</a:t>
            </a:r>
            <a:r>
              <a:rPr lang="en-US" sz="2800" dirty="0"/>
              <a:t> </a:t>
            </a:r>
            <a:r>
              <a:rPr lang="en-US" sz="2800" dirty="0" err="1"/>
              <a:t>eutektikum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oblikuje</a:t>
            </a:r>
            <a:r>
              <a:rPr lang="en-US" sz="2800" dirty="0"/>
              <a:t> </a:t>
            </a:r>
            <a:r>
              <a:rPr lang="en-US" sz="2800" dirty="0" err="1"/>
              <a:t>ga</a:t>
            </a:r>
            <a:r>
              <a:rPr lang="en-US" sz="2800" dirty="0"/>
              <a:t> u </a:t>
            </a:r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800" dirty="0" err="1"/>
              <a:t>kuglice</a:t>
            </a:r>
            <a:r>
              <a:rPr lang="en-US" sz="2800" dirty="0"/>
              <a:t>.</a:t>
            </a:r>
          </a:p>
          <a:p>
            <a:pPr>
              <a:buFontTx/>
              <a:buChar char="-"/>
            </a:pPr>
            <a:endParaRPr lang="sr-Latn-CS" sz="2800" dirty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0000" t="26000" r="48125" b="51000"/>
          <a:stretch>
            <a:fillRect/>
          </a:stretch>
        </p:blipFill>
        <p:spPr bwMode="auto">
          <a:xfrm>
            <a:off x="5943600" y="4852852"/>
            <a:ext cx="2819400" cy="185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790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2800" u="sng" dirty="0" err="1"/>
              <a:t>Uticaj</a:t>
            </a:r>
            <a:r>
              <a:rPr lang="en-US" sz="2800" u="sng" dirty="0"/>
              <a:t> </a:t>
            </a:r>
            <a:r>
              <a:rPr lang="en-US" sz="2800" u="sng" dirty="0" err="1"/>
              <a:t>vodonika</a:t>
            </a:r>
            <a:r>
              <a:rPr lang="en-US" sz="2800" dirty="0"/>
              <a:t>:</a:t>
            </a:r>
          </a:p>
          <a:p>
            <a:pPr>
              <a:buFontTx/>
              <a:buChar char="-"/>
            </a:pPr>
            <a:r>
              <a:rPr lang="en-US" sz="2800" dirty="0"/>
              <a:t>H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vlage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prljavštine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povišenim</a:t>
            </a:r>
            <a:r>
              <a:rPr lang="en-US" sz="2800" dirty="0"/>
              <a:t> </a:t>
            </a:r>
            <a:r>
              <a:rPr lang="en-US" sz="2800" dirty="0" err="1"/>
              <a:t>temperaturama</a:t>
            </a:r>
            <a:r>
              <a:rPr lang="en-US" sz="2800" dirty="0"/>
              <a:t> </a:t>
            </a:r>
            <a:r>
              <a:rPr lang="en-US" sz="2800" dirty="0" err="1"/>
              <a:t>difunduje</a:t>
            </a:r>
            <a:r>
              <a:rPr lang="en-US" sz="2800" dirty="0"/>
              <a:t> u Cu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reaguje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CuO</a:t>
            </a:r>
            <a:r>
              <a:rPr lang="en-US" sz="2800" baseline="-25000" dirty="0"/>
              <a:t>2</a:t>
            </a:r>
            <a:r>
              <a:rPr lang="en-US" sz="2800" dirty="0"/>
              <a:t>:</a:t>
            </a:r>
          </a:p>
          <a:p>
            <a:pPr>
              <a:buFontTx/>
              <a:buChar char="-"/>
            </a:pPr>
            <a:r>
              <a:rPr lang="en-US" sz="2800" dirty="0" err="1"/>
              <a:t>Vodena</a:t>
            </a:r>
            <a:r>
              <a:rPr lang="en-US" sz="2800" dirty="0"/>
              <a:t> para (H</a:t>
            </a:r>
            <a:r>
              <a:rPr lang="en-US" sz="2800" baseline="-25000" dirty="0"/>
              <a:t>2</a:t>
            </a:r>
            <a:r>
              <a:rPr lang="en-US" sz="2800" dirty="0"/>
              <a:t>O) </a:t>
            </a:r>
            <a:r>
              <a:rPr lang="en-US" sz="2800" dirty="0" err="1"/>
              <a:t>ostaje</a:t>
            </a:r>
            <a:r>
              <a:rPr lang="en-US" sz="2800" dirty="0"/>
              <a:t> </a:t>
            </a:r>
            <a:r>
              <a:rPr lang="en-US" sz="2800" dirty="0" err="1"/>
              <a:t>zarobljena</a:t>
            </a:r>
            <a:r>
              <a:rPr lang="sr-Latn-RS" sz="2800" dirty="0"/>
              <a:t> u materijalu pod visokim pritiskom, ne može se odstraniti.</a:t>
            </a:r>
          </a:p>
          <a:p>
            <a:pPr>
              <a:buFontTx/>
              <a:buChar char="-"/>
            </a:pPr>
            <a:r>
              <a:rPr lang="sr-Latn-RS" sz="2800" dirty="0"/>
              <a:t>Izaziva razaranje granica zrna – vodonična bolest</a:t>
            </a:r>
            <a:endParaRPr lang="en-US" sz="2800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19" t="39584" r="68155" b="56249"/>
          <a:stretch/>
        </p:blipFill>
        <p:spPr>
          <a:xfrm>
            <a:off x="5638800" y="1447800"/>
            <a:ext cx="3256936" cy="39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tehnički</a:t>
            </a:r>
            <a:r>
              <a:rPr lang="en-US" dirty="0"/>
              <a:t> </a:t>
            </a:r>
            <a:r>
              <a:rPr lang="en-US" dirty="0" err="1"/>
              <a:t>čistog</a:t>
            </a:r>
            <a:r>
              <a:rPr lang="en-US" dirty="0"/>
              <a:t> </a:t>
            </a:r>
            <a:r>
              <a:rPr lang="en-US" dirty="0" err="1"/>
              <a:t>bakra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err="1"/>
              <a:t>Problemi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Velika</a:t>
            </a:r>
            <a:r>
              <a:rPr lang="en-US" dirty="0"/>
              <a:t> topl.</a:t>
            </a:r>
            <a:r>
              <a:rPr lang="en-US" dirty="0" err="1"/>
              <a:t>prov</a:t>
            </a:r>
            <a:r>
              <a:rPr lang="en-US" dirty="0"/>
              <a:t>.-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odvođenje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, </a:t>
            </a:r>
            <a:r>
              <a:rPr lang="en-US" dirty="0" err="1"/>
              <a:t>otežano</a:t>
            </a:r>
            <a:r>
              <a:rPr lang="en-US" dirty="0"/>
              <a:t> </a:t>
            </a:r>
            <a:r>
              <a:rPr lang="en-US" dirty="0" err="1"/>
              <a:t>topljenje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dezoksidacija</a:t>
            </a:r>
            <a:r>
              <a:rPr lang="en-US" dirty="0"/>
              <a:t>/</a:t>
            </a:r>
            <a:r>
              <a:rPr lang="en-US" dirty="0" err="1"/>
              <a:t>odvođenje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(</a:t>
            </a:r>
            <a:r>
              <a:rPr lang="en-US" dirty="0" err="1"/>
              <a:t>nedovoljno</a:t>
            </a:r>
            <a:r>
              <a:rPr lang="en-US" dirty="0"/>
              <a:t> </a:t>
            </a:r>
            <a:r>
              <a:rPr lang="en-US" dirty="0" err="1"/>
              <a:t>stapanje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poroznost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Koef.toplotnog</a:t>
            </a:r>
            <a:r>
              <a:rPr lang="en-US" dirty="0"/>
              <a:t> </a:t>
            </a:r>
            <a:r>
              <a:rPr lang="en-US" dirty="0" err="1"/>
              <a:t>širenja</a:t>
            </a:r>
            <a:r>
              <a:rPr lang="en-US" dirty="0"/>
              <a:t> je </a:t>
            </a:r>
            <a:r>
              <a:rPr lang="en-US" dirty="0" err="1"/>
              <a:t>velik</a:t>
            </a:r>
            <a:r>
              <a:rPr lang="en-US" dirty="0"/>
              <a:t>-problem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širinom</a:t>
            </a:r>
            <a:r>
              <a:rPr lang="en-US" dirty="0"/>
              <a:t> </a:t>
            </a:r>
            <a:r>
              <a:rPr lang="en-US" dirty="0" err="1"/>
              <a:t>korena</a:t>
            </a:r>
            <a:r>
              <a:rPr lang="en-US" dirty="0"/>
              <a:t> </a:t>
            </a:r>
            <a:r>
              <a:rPr lang="en-US" dirty="0" err="1"/>
              <a:t>šava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Elektrolitički</a:t>
            </a:r>
            <a:r>
              <a:rPr lang="en-US" dirty="0"/>
              <a:t> Cu: Cu-O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prisutan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granicama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– </a:t>
            </a:r>
            <a:r>
              <a:rPr lang="en-US" dirty="0" err="1"/>
              <a:t>dodati</a:t>
            </a:r>
            <a:r>
              <a:rPr lang="en-US" dirty="0"/>
              <a:t> </a:t>
            </a:r>
            <a:r>
              <a:rPr lang="en-US" dirty="0" err="1"/>
              <a:t>dezoksidante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dod.mater</a:t>
            </a:r>
            <a:r>
              <a:rPr lang="en-US" dirty="0"/>
              <a:t>. </a:t>
            </a:r>
          </a:p>
          <a:p>
            <a:r>
              <a:rPr lang="en-US" u="sng" dirty="0" err="1"/>
              <a:t>Osnovni</a:t>
            </a:r>
            <a:r>
              <a:rPr lang="en-US" u="sng" dirty="0"/>
              <a:t> p</a:t>
            </a:r>
            <a:r>
              <a:rPr lang="sr-Latn-CS" u="sng" dirty="0" err="1"/>
              <a:t>ostupci</a:t>
            </a:r>
            <a:r>
              <a:rPr lang="en-US" u="sng" dirty="0"/>
              <a:t> </a:t>
            </a:r>
            <a:r>
              <a:rPr lang="en-US" u="sng" dirty="0" err="1"/>
              <a:t>zavarivanja</a:t>
            </a:r>
            <a:r>
              <a:rPr lang="en-US" dirty="0"/>
              <a:t>:</a:t>
            </a:r>
          </a:p>
          <a:p>
            <a:pPr marL="514350" indent="-514350">
              <a:buAutoNum type="arabicParenR"/>
            </a:pPr>
            <a:r>
              <a:rPr lang="en-US" dirty="0" err="1"/>
              <a:t>Gasno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REL</a:t>
            </a:r>
          </a:p>
          <a:p>
            <a:pPr marL="514350" indent="-514350">
              <a:buAutoNum type="arabicParenR"/>
            </a:pPr>
            <a:r>
              <a:rPr lang="en-US" dirty="0"/>
              <a:t>TIG</a:t>
            </a:r>
          </a:p>
          <a:p>
            <a:pPr marL="514350" indent="-514350">
              <a:buAutoNum type="arabicParenR"/>
            </a:pPr>
            <a:r>
              <a:rPr lang="en-US" dirty="0"/>
              <a:t>MIG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03" t="27083" r="11347" b="53125"/>
          <a:stretch/>
        </p:blipFill>
        <p:spPr>
          <a:xfrm>
            <a:off x="1804738" y="5562600"/>
            <a:ext cx="733926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1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Gasno</a:t>
            </a:r>
            <a:r>
              <a:rPr lang="en-US" b="1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  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toplotne</a:t>
            </a:r>
            <a:r>
              <a:rPr lang="en-US" dirty="0"/>
              <a:t> </a:t>
            </a:r>
            <a:r>
              <a:rPr lang="en-US" dirty="0" err="1"/>
              <a:t>provodljivosti</a:t>
            </a:r>
            <a:r>
              <a:rPr lang="en-US" dirty="0"/>
              <a:t> Cu </a:t>
            </a:r>
            <a:r>
              <a:rPr lang="en-US" dirty="0" err="1"/>
              <a:t>potreban</a:t>
            </a:r>
            <a:r>
              <a:rPr lang="en-US" dirty="0"/>
              <a:t> je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gorionik</a:t>
            </a:r>
            <a:r>
              <a:rPr lang="en-US" dirty="0"/>
              <a:t> (1,5-2x), </a:t>
            </a:r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en-US" dirty="0" err="1"/>
              <a:t>acetilena</a:t>
            </a:r>
            <a:r>
              <a:rPr lang="en-US" dirty="0"/>
              <a:t> je 150-200l/h </a:t>
            </a:r>
            <a:r>
              <a:rPr lang="en-US" dirty="0" err="1"/>
              <a:t>po</a:t>
            </a:r>
            <a:r>
              <a:rPr lang="en-US" dirty="0"/>
              <a:t> 1 mm 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topitelj</a:t>
            </a:r>
            <a:r>
              <a:rPr lang="en-US" dirty="0"/>
              <a:t> (</a:t>
            </a:r>
            <a:r>
              <a:rPr lang="en-US" dirty="0" err="1"/>
              <a:t>boraks</a:t>
            </a:r>
            <a:r>
              <a:rPr lang="en-US" dirty="0"/>
              <a:t>), da </a:t>
            </a:r>
            <a:r>
              <a:rPr lang="en-US" dirty="0" err="1"/>
              <a:t>okside</a:t>
            </a:r>
            <a:r>
              <a:rPr lang="en-US" dirty="0"/>
              <a:t> </a:t>
            </a:r>
            <a:r>
              <a:rPr lang="en-US" dirty="0" err="1"/>
              <a:t>prevede</a:t>
            </a:r>
            <a:r>
              <a:rPr lang="en-US" dirty="0"/>
              <a:t> u </a:t>
            </a:r>
            <a:r>
              <a:rPr lang="en-US" dirty="0" err="1"/>
              <a:t>trosku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Potrebna</a:t>
            </a:r>
            <a:r>
              <a:rPr lang="en-US" dirty="0"/>
              <a:t> je </a:t>
            </a:r>
            <a:r>
              <a:rPr lang="en-US" dirty="0" err="1"/>
              <a:t>žica</a:t>
            </a:r>
            <a:r>
              <a:rPr lang="en-US" dirty="0"/>
              <a:t> </a:t>
            </a:r>
            <a:r>
              <a:rPr lang="en-US" dirty="0" err="1"/>
              <a:t>legirana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P </a:t>
            </a:r>
            <a:r>
              <a:rPr lang="en-US" dirty="0" err="1"/>
              <a:t>i</a:t>
            </a:r>
            <a:r>
              <a:rPr lang="en-US" dirty="0"/>
              <a:t> Si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dezoksidacije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Zavarivanje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prolazu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Normalni</a:t>
            </a:r>
            <a:r>
              <a:rPr lang="en-US" dirty="0"/>
              <a:t> </a:t>
            </a:r>
            <a:r>
              <a:rPr lang="en-US" dirty="0" err="1"/>
              <a:t>plamen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REL: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jednosmerna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, </a:t>
            </a:r>
            <a:r>
              <a:rPr lang="en-US" dirty="0" err="1"/>
              <a:t>obrnuta</a:t>
            </a:r>
            <a:r>
              <a:rPr lang="en-US" dirty="0"/>
              <a:t> </a:t>
            </a:r>
            <a:r>
              <a:rPr lang="en-US" dirty="0" err="1"/>
              <a:t>polarnost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je </a:t>
            </a:r>
            <a:r>
              <a:rPr lang="en-US" dirty="0" err="1"/>
              <a:t>CuAg</a:t>
            </a:r>
            <a:r>
              <a:rPr lang="en-US" dirty="0"/>
              <a:t>, </a:t>
            </a:r>
            <a:r>
              <a:rPr lang="en-US" dirty="0" err="1"/>
              <a:t>CuMn</a:t>
            </a:r>
            <a:r>
              <a:rPr lang="en-US" dirty="0"/>
              <a:t>, </a:t>
            </a:r>
            <a:r>
              <a:rPr lang="en-US" dirty="0" err="1"/>
              <a:t>CuSi</a:t>
            </a:r>
            <a:r>
              <a:rPr lang="en-US" dirty="0"/>
              <a:t>, </a:t>
            </a:r>
            <a:r>
              <a:rPr lang="en-US" dirty="0" err="1"/>
              <a:t>CuSn</a:t>
            </a:r>
            <a:r>
              <a:rPr lang="en-US" dirty="0"/>
              <a:t>: </a:t>
            </a:r>
            <a:r>
              <a:rPr lang="en-US" dirty="0" err="1"/>
              <a:t>snižavaju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toplj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time se </a:t>
            </a:r>
            <a:r>
              <a:rPr lang="en-US" dirty="0" err="1"/>
              <a:t>izbegava</a:t>
            </a:r>
            <a:r>
              <a:rPr lang="en-US" dirty="0"/>
              <a:t> </a:t>
            </a:r>
            <a:r>
              <a:rPr lang="en-US" dirty="0" err="1"/>
              <a:t>zarobljavanje</a:t>
            </a:r>
            <a:r>
              <a:rPr lang="en-US" dirty="0"/>
              <a:t> </a:t>
            </a:r>
            <a:r>
              <a:rPr lang="en-US" dirty="0" err="1"/>
              <a:t>gasa</a:t>
            </a:r>
            <a:r>
              <a:rPr lang="en-US" dirty="0"/>
              <a:t>, a Si, </a:t>
            </a:r>
            <a:r>
              <a:rPr lang="en-US" dirty="0" err="1"/>
              <a:t>Mn</a:t>
            </a:r>
            <a:r>
              <a:rPr lang="en-US" dirty="0"/>
              <a:t> </a:t>
            </a:r>
            <a:r>
              <a:rPr lang="en-US" dirty="0" err="1"/>
              <a:t>vrše</a:t>
            </a:r>
            <a:r>
              <a:rPr lang="en-US" dirty="0"/>
              <a:t> </a:t>
            </a:r>
            <a:r>
              <a:rPr lang="en-US" dirty="0" err="1"/>
              <a:t>dezoksidaciju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debljinu</a:t>
            </a:r>
            <a:r>
              <a:rPr lang="en-US" dirty="0"/>
              <a:t> lima 5-10 mm </a:t>
            </a:r>
            <a:r>
              <a:rPr lang="en-US" dirty="0" err="1"/>
              <a:t>predgrevanje</a:t>
            </a:r>
            <a:r>
              <a:rPr lang="en-US" dirty="0"/>
              <a:t> 250-300</a:t>
            </a:r>
            <a:r>
              <a:rPr lang="en-US" baseline="30000" dirty="0"/>
              <a:t>o</a:t>
            </a:r>
            <a:r>
              <a:rPr lang="en-US" dirty="0"/>
              <a:t>C,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20 mm </a:t>
            </a:r>
            <a:r>
              <a:rPr lang="en-US" dirty="0" err="1"/>
              <a:t>mora</a:t>
            </a:r>
            <a:r>
              <a:rPr lang="en-US" dirty="0"/>
              <a:t> 700-750</a:t>
            </a:r>
            <a:r>
              <a:rPr lang="en-US" baseline="30000" dirty="0"/>
              <a:t>o</a:t>
            </a:r>
            <a:r>
              <a:rPr lang="en-US" dirty="0"/>
              <a:t>C.</a:t>
            </a:r>
          </a:p>
          <a:p>
            <a:pPr>
              <a:buFontTx/>
              <a:buChar char="-"/>
            </a:pPr>
            <a:r>
              <a:rPr lang="en-US" dirty="0" err="1"/>
              <a:t>sučeoni</a:t>
            </a:r>
            <a:r>
              <a:rPr lang="en-US" dirty="0"/>
              <a:t> </a:t>
            </a:r>
            <a:r>
              <a:rPr lang="en-US" dirty="0" err="1"/>
              <a:t>spojevi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podložnom</a:t>
            </a:r>
            <a:r>
              <a:rPr lang="en-US" dirty="0"/>
              <a:t> </a:t>
            </a:r>
            <a:r>
              <a:rPr lang="en-US" dirty="0" err="1"/>
              <a:t>trakom</a:t>
            </a:r>
            <a:r>
              <a:rPr lang="en-US" dirty="0"/>
              <a:t> od </a:t>
            </a:r>
            <a:r>
              <a:rPr lang="en-US" dirty="0" err="1"/>
              <a:t>grafita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sr-Latn-CS" dirty="0"/>
              <a:t> da se spreči prokaplina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2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/>
              <a:t>TIG:</a:t>
            </a:r>
          </a:p>
          <a:p>
            <a:endParaRPr lang="en-US" b="1" dirty="0"/>
          </a:p>
          <a:p>
            <a:pPr>
              <a:buFontTx/>
              <a:buChar char="-"/>
            </a:pPr>
            <a:r>
              <a:rPr lang="en-US" dirty="0" err="1"/>
              <a:t>jednostrano</a:t>
            </a:r>
            <a:r>
              <a:rPr lang="en-US" dirty="0"/>
              <a:t>: do 3 mm bez, </a:t>
            </a:r>
            <a:r>
              <a:rPr lang="en-US" dirty="0" err="1"/>
              <a:t>preko</a:t>
            </a:r>
            <a:r>
              <a:rPr lang="en-US" dirty="0"/>
              <a:t> 3 mm </a:t>
            </a:r>
            <a:r>
              <a:rPr lang="en-US" dirty="0" err="1"/>
              <a:t>predgrevanje</a:t>
            </a:r>
            <a:r>
              <a:rPr lang="en-US" dirty="0"/>
              <a:t> 200 – 500</a:t>
            </a:r>
            <a:r>
              <a:rPr lang="en-US" baseline="30000" dirty="0"/>
              <a:t>o</a:t>
            </a:r>
            <a:r>
              <a:rPr lang="en-US" dirty="0"/>
              <a:t>C; </a:t>
            </a:r>
            <a:r>
              <a:rPr lang="en-US" dirty="0" err="1"/>
              <a:t>dvostrano</a:t>
            </a:r>
            <a:r>
              <a:rPr lang="en-US" dirty="0"/>
              <a:t> 4-8 mm bez </a:t>
            </a:r>
            <a:r>
              <a:rPr lang="en-US" dirty="0" err="1"/>
              <a:t>predgrevanja</a:t>
            </a:r>
            <a:r>
              <a:rPr lang="en-US" dirty="0"/>
              <a:t>, </a:t>
            </a:r>
            <a:r>
              <a:rPr lang="en-US" dirty="0" err="1"/>
              <a:t>preko</a:t>
            </a:r>
            <a:r>
              <a:rPr lang="en-US" dirty="0"/>
              <a:t> 15 mm 300-400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>
              <a:buFontTx/>
              <a:buChar char="-"/>
            </a:pPr>
            <a:r>
              <a:rPr lang="en-US" dirty="0" err="1"/>
              <a:t>preko</a:t>
            </a:r>
            <a:r>
              <a:rPr lang="en-US" dirty="0"/>
              <a:t> 5 mm MIG</a:t>
            </a:r>
          </a:p>
          <a:p>
            <a:pPr>
              <a:buFontTx/>
              <a:buChar char="-"/>
            </a:pPr>
            <a:r>
              <a:rPr lang="en-US" dirty="0" err="1"/>
              <a:t>jednosmerna</a:t>
            </a:r>
            <a:r>
              <a:rPr lang="en-US" dirty="0"/>
              <a:t> </a:t>
            </a:r>
            <a:r>
              <a:rPr lang="en-US" dirty="0" err="1"/>
              <a:t>struja</a:t>
            </a:r>
            <a:endParaRPr lang="en-US" dirty="0"/>
          </a:p>
          <a:p>
            <a:pPr>
              <a:buNone/>
            </a:pPr>
            <a:r>
              <a:rPr lang="en-US" dirty="0"/>
              <a:t>- 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polarnost</a:t>
            </a:r>
            <a:endParaRPr lang="en-US" dirty="0"/>
          </a:p>
          <a:p>
            <a:pPr>
              <a:buNone/>
            </a:pPr>
            <a:r>
              <a:rPr lang="en-US" dirty="0"/>
              <a:t>- 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REL</a:t>
            </a:r>
          </a:p>
        </p:txBody>
      </p:sp>
    </p:spTree>
    <p:extLst>
      <p:ext uri="{BB962C8B-B14F-4D97-AF65-F5344CB8AC3E}">
        <p14:creationId xmlns:p14="http://schemas.microsoft.com/office/powerpoint/2010/main" val="1733356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2034</Words>
  <Application>Microsoft Office PowerPoint</Application>
  <PresentationFormat>On-screen Show (4:3)</PresentationFormat>
  <Paragraphs>237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Tehnologija spajanja savremenih materijala </vt:lpstr>
      <vt:lpstr>Zavarljivost bakra i legura bakra</vt:lpstr>
      <vt:lpstr>PowerPoint Presentation</vt:lpstr>
      <vt:lpstr>Tehnički čisti bakar</vt:lpstr>
      <vt:lpstr>PowerPoint Presentation</vt:lpstr>
      <vt:lpstr>Zavarivanje tehnički čistog bakra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Mesing (i niklovo srebro)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Bronza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Zavarljivost niklove bronze</vt:lpstr>
      <vt:lpstr>Raznorodni spojevi bakra i legura bakra</vt:lpstr>
      <vt:lpstr>PowerPoint Presentation</vt:lpstr>
      <vt:lpstr>PowerPoint Presentation</vt:lpstr>
      <vt:lpstr>Lemljenje bakra</vt:lpstr>
      <vt:lpstr>PowerPoint Presentation</vt:lpstr>
      <vt:lpstr>PowerPoint Presentation</vt:lpstr>
      <vt:lpstr>Lemljenje legura bakra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sebastijan</dc:creator>
  <cp:lastModifiedBy>Sebastian Baloš</cp:lastModifiedBy>
  <cp:revision>201</cp:revision>
  <dcterms:created xsi:type="dcterms:W3CDTF">2015-08-03T17:45:04Z</dcterms:created>
  <dcterms:modified xsi:type="dcterms:W3CDTF">2016-12-19T11:11:23Z</dcterms:modified>
</cp:coreProperties>
</file>